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70" r:id="rId14"/>
    <p:sldId id="272" r:id="rId15"/>
    <p:sldId id="265" r:id="rId16"/>
    <p:sldId id="266" r:id="rId17"/>
    <p:sldId id="268" r:id="rId18"/>
    <p:sldId id="271"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9D42"/>
    <a:srgbClr val="333F48"/>
    <a:srgbClr val="005F86"/>
    <a:srgbClr val="7BAFD4"/>
    <a:srgbClr val="BF5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62E532-3E2C-4A2D-8657-6BD44D6CB761}" v="636" dt="2024-04-23T02:40:16.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78" d="100"/>
          <a:sy n="78" d="100"/>
        </p:scale>
        <p:origin x="878"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9C113-DA99-48A9-80C1-0415C954F122}" type="datetimeFigureOut">
              <a:rPr lang="en-US" smtClean="0"/>
              <a:t>5/8/2024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F7CC2D-6C2F-45C4-B3FC-6899C8395866}" type="slidenum">
              <a:rPr lang="en-US" smtClean="0"/>
              <a:t>‹#›</a:t>
            </a:fld>
            <a:endParaRPr lang="en-US"/>
          </a:p>
        </p:txBody>
      </p:sp>
    </p:spTree>
    <p:extLst>
      <p:ext uri="{BB962C8B-B14F-4D97-AF65-F5344CB8AC3E}">
        <p14:creationId xmlns:p14="http://schemas.microsoft.com/office/powerpoint/2010/main" val="352975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Hi everyone! I'm Alyssa and my DRP talk will be an introduction to unsupervised clustering. I will give an overview of the k-means, DBSCAN, and spectral clustering algorithms with lots of pictures.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a:t>
            </a:fld>
            <a:endParaRPr lang="en-US"/>
          </a:p>
        </p:txBody>
      </p:sp>
    </p:spTree>
    <p:extLst>
      <p:ext uri="{BB962C8B-B14F-4D97-AF65-F5344CB8AC3E}">
        <p14:creationId xmlns:p14="http://schemas.microsoft.com/office/powerpoint/2010/main" val="251685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The curse of dimensionality refers to various phenomena that occur with data in high-dimensions that does not occur in low-dimensions. One such phenomenon is that for a sufficiently high dimensions, the distances between all pairs of data points become essentially the same. So for DBSCAN this would mean that all points would be merged into the same cluster. In situations like this, we may benefit from projecting data to a lower dimensional subspace so that distances vary.</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10</a:t>
            </a:fld>
            <a:endParaRPr lang="en-US"/>
          </a:p>
        </p:txBody>
      </p:sp>
    </p:spTree>
    <p:extLst>
      <p:ext uri="{BB962C8B-B14F-4D97-AF65-F5344CB8AC3E}">
        <p14:creationId xmlns:p14="http://schemas.microsoft.com/office/powerpoint/2010/main" val="171011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Singular Value Decomposition, or SVD, is a method that can be used to find such a lower dimensional subspace. Suppose we have a data matrix A, which contains all the high-dimensional vectors representing our data. SVD says that any data matrix A can be decomposed into three matrices, represented here as U, D, and V transpose. These three matrices have special properties. In particular, the columns of V are right singular vectors, which represent the directions A should stretch or compress to best fit its subspace.</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11</a:t>
            </a:fld>
            <a:endParaRPr lang="en-US"/>
          </a:p>
        </p:txBody>
      </p:sp>
    </p:spTree>
    <p:extLst>
      <p:ext uri="{BB962C8B-B14F-4D97-AF65-F5344CB8AC3E}">
        <p14:creationId xmlns:p14="http://schemas.microsoft.com/office/powerpoint/2010/main" val="174402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Spectral is a method of clustering that avoids the curse of dimensionality and can be understood through the application of SVD. The first step of spectral clustering is to find a space V spanned by the top k right singular vectors of A. Second, we project data points to V, which is a lower dimensional subspace of A. Then we would cluster the project points using whichever method we deem suitable.</a:t>
            </a:r>
            <a:endParaRPr lang="en-US" b="0" dirty="0">
              <a:effectLst/>
            </a:endParaRPr>
          </a:p>
          <a:p>
            <a:br>
              <a:rPr lang="en-US" b="0" dirty="0">
                <a:effectLst/>
              </a:rPr>
            </a:br>
            <a:r>
              <a:rPr lang="en-US" sz="1800" b="0" i="0" u="none" strike="noStrike" dirty="0">
                <a:solidFill>
                  <a:srgbClr val="000000"/>
                </a:solidFill>
                <a:effectLst/>
                <a:highlight>
                  <a:srgbClr val="FFFFFF"/>
                </a:highlight>
                <a:latin typeface="Calibri" panose="020F0502020204030204" pitchFamily="34" charset="0"/>
              </a:rPr>
              <a:t>Spectral clustering is often a pre-processing step that refines other methods of clustering. </a:t>
            </a:r>
            <a:r>
              <a:rPr lang="en-US" sz="1800" b="1" i="0" u="none" strike="noStrike" dirty="0">
                <a:solidFill>
                  <a:srgbClr val="000000"/>
                </a:solidFill>
                <a:effectLst/>
                <a:highlight>
                  <a:srgbClr val="FFFFFF"/>
                </a:highlight>
                <a:latin typeface="Calibri" panose="020F0502020204030204" pitchFamily="34" charset="0"/>
              </a:rPr>
              <a:t>For example, k-means is method that benefits from spectral clustering. At the top of this picture here, we see that before projection we have 2 clusters with a lot of overlap; since k-means is unsuitable for non-linearly separable data, it may not be able to identify the 2 clusters correctly. At the bottom of this picture here we see that after projection linear separability is introduced, thus allowing k-means to work better.</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12</a:t>
            </a:fld>
            <a:endParaRPr lang="en-US"/>
          </a:p>
        </p:txBody>
      </p:sp>
    </p:spTree>
    <p:extLst>
      <p:ext uri="{BB962C8B-B14F-4D97-AF65-F5344CB8AC3E}">
        <p14:creationId xmlns:p14="http://schemas.microsoft.com/office/powerpoint/2010/main" val="40830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Some advantages of spectral clustering is that is makes no assumptions about cluster shape, so it is good for irregularly shaped data. It also introduces linear separability.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highlight>
                  <a:srgbClr val="FFFFFF"/>
                </a:highlight>
                <a:latin typeface="Calibri" panose="020F0502020204030204" pitchFamily="34" charset="0"/>
              </a:rPr>
              <a:t>Some drawback are sensitivity to choice of rank and possible loss of interpretability. </a:t>
            </a:r>
            <a:r>
              <a:rPr lang="en-US" sz="1800" b="1" i="0" u="none" strike="noStrike" dirty="0">
                <a:solidFill>
                  <a:srgbClr val="000000"/>
                </a:solidFill>
                <a:effectLst/>
                <a:highlight>
                  <a:srgbClr val="FFFFFF"/>
                </a:highlight>
                <a:latin typeface="Calibri" panose="020F0502020204030204" pitchFamily="34" charset="0"/>
              </a:rPr>
              <a:t>For instance, if we were to project a vector from our previous example’s UT Austin student dataset to a 3-dimensional space, we might not understand what our 3 new features mean.</a:t>
            </a:r>
            <a:endParaRPr lang="en-US" b="0" dirty="0">
              <a:effectLst/>
            </a:endParaRPr>
          </a:p>
        </p:txBody>
      </p:sp>
      <p:sp>
        <p:nvSpPr>
          <p:cNvPr id="4" name="Slide Number Placeholder 3"/>
          <p:cNvSpPr>
            <a:spLocks noGrp="1"/>
          </p:cNvSpPr>
          <p:nvPr>
            <p:ph type="sldNum" sz="quarter" idx="5"/>
          </p:nvPr>
        </p:nvSpPr>
        <p:spPr/>
        <p:txBody>
          <a:bodyPr/>
          <a:lstStyle/>
          <a:p>
            <a:fld id="{B8F7CC2D-6C2F-45C4-B3FC-6899C8395866}" type="slidenum">
              <a:rPr lang="en-US" smtClean="0"/>
              <a:t>13</a:t>
            </a:fld>
            <a:endParaRPr lang="en-US"/>
          </a:p>
        </p:txBody>
      </p:sp>
    </p:spTree>
    <p:extLst>
      <p:ext uri="{BB962C8B-B14F-4D97-AF65-F5344CB8AC3E}">
        <p14:creationId xmlns:p14="http://schemas.microsoft.com/office/powerpoint/2010/main" val="397165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Here is a visual comparison of the three clustering methods we talked about. In the first two rows on the left, it's obvious that DBSCAN and Spectral do much better than k-means when data is nonconvex. The black and purple points in some of the DBSCAN visuals show how the method is great for identifying noise and outliers. The first row on the right shows how k-means has </a:t>
            </a:r>
            <a:r>
              <a:rPr lang="en-US" sz="1800" b="0" i="0" u="none" strike="noStrike">
                <a:solidFill>
                  <a:srgbClr val="000000"/>
                </a:solidFill>
                <a:effectLst/>
                <a:highlight>
                  <a:srgbClr val="FFFFFF"/>
                </a:highlight>
                <a:latin typeface="Calibri" panose="020F0502020204030204" pitchFamily="34" charset="0"/>
              </a:rPr>
              <a:t>trouble with </a:t>
            </a:r>
            <a:r>
              <a:rPr lang="en-US" sz="1800" b="0" i="0" u="none" strike="noStrike" dirty="0">
                <a:solidFill>
                  <a:srgbClr val="000000"/>
                </a:solidFill>
                <a:effectLst/>
                <a:highlight>
                  <a:srgbClr val="FFFFFF"/>
                </a:highlight>
                <a:latin typeface="Calibri" panose="020F0502020204030204" pitchFamily="34" charset="0"/>
              </a:rPr>
              <a:t>irregular convex shapes. The bottom right row highlights how DBSCAN benefits from not having to manually decide a number of clusters.</a:t>
            </a:r>
            <a:endParaRPr lang="en-US" b="0" dirty="0">
              <a:effectLst/>
            </a:endParaRPr>
          </a:p>
        </p:txBody>
      </p:sp>
      <p:sp>
        <p:nvSpPr>
          <p:cNvPr id="4" name="Slide Number Placeholder 3"/>
          <p:cNvSpPr>
            <a:spLocks noGrp="1"/>
          </p:cNvSpPr>
          <p:nvPr>
            <p:ph type="sldNum" sz="quarter" idx="5"/>
          </p:nvPr>
        </p:nvSpPr>
        <p:spPr/>
        <p:txBody>
          <a:bodyPr/>
          <a:lstStyle/>
          <a:p>
            <a:fld id="{B8F7CC2D-6C2F-45C4-B3FC-6899C8395866}" type="slidenum">
              <a:rPr lang="en-US" smtClean="0"/>
              <a:t>14</a:t>
            </a:fld>
            <a:endParaRPr lang="en-US"/>
          </a:p>
        </p:txBody>
      </p:sp>
    </p:spTree>
    <p:extLst>
      <p:ext uri="{BB962C8B-B14F-4D97-AF65-F5344CB8AC3E}">
        <p14:creationId xmlns:p14="http://schemas.microsoft.com/office/powerpoint/2010/main" val="4056554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In this talk we have gone over 3 types of clustering, but actually there are many more different methods, each great for some datasets and not-so-great for others.</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15</a:t>
            </a:fld>
            <a:endParaRPr lang="en-US"/>
          </a:p>
        </p:txBody>
      </p:sp>
    </p:spTree>
    <p:extLst>
      <p:ext uri="{BB962C8B-B14F-4D97-AF65-F5344CB8AC3E}">
        <p14:creationId xmlns:p14="http://schemas.microsoft.com/office/powerpoint/2010/main" val="2753185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In summary, we have learned today that clustering is a form of unsupervised learning. </a:t>
            </a:r>
            <a:r>
              <a:rPr lang="en-US" sz="1800" b="1" i="0" u="none" strike="noStrike" dirty="0">
                <a:solidFill>
                  <a:srgbClr val="000000"/>
                </a:solidFill>
                <a:effectLst/>
                <a:highlight>
                  <a:srgbClr val="FFFFFF"/>
                </a:highlight>
                <a:latin typeface="Calibri" panose="020F0502020204030204" pitchFamily="34" charset="0"/>
              </a:rPr>
              <a:t>There are many different methods of clustering, including k-means (which is centroid based), the DBSCAN (which is density based), and the spectral (which involves projection).</a:t>
            </a:r>
            <a:r>
              <a:rPr lang="en-US" sz="1800" b="0" i="0" u="none" strike="noStrike" dirty="0">
                <a:solidFill>
                  <a:srgbClr val="000000"/>
                </a:solidFill>
                <a:effectLst/>
                <a:highlight>
                  <a:srgbClr val="FFFFFF"/>
                </a:highlight>
                <a:latin typeface="Calibri" panose="020F0502020204030204" pitchFamily="34" charset="0"/>
              </a:rPr>
              <a:t> Deciding on which clustering method to use depends of the shape of data.</a:t>
            </a:r>
            <a:r>
              <a:rPr lang="en-US" sz="1800" b="1" i="0" u="none" strike="noStrike" dirty="0">
                <a:solidFill>
                  <a:srgbClr val="000000"/>
                </a:solidFill>
                <a:effectLst/>
                <a:highlight>
                  <a:srgbClr val="FFFFFF"/>
                </a:highlight>
                <a:latin typeface="Calibri" panose="020F0502020204030204" pitchFamily="34" charset="0"/>
              </a:rPr>
              <a:t> In this presentation, we used a lot of pictures of visualize shapes in 2D and 3D. But in reality, high-dimensional data cannot be easily visualized so deciding on clustering method is a complex process.</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16</a:t>
            </a:fld>
            <a:endParaRPr lang="en-US"/>
          </a:p>
        </p:txBody>
      </p:sp>
    </p:spTree>
    <p:extLst>
      <p:ext uri="{BB962C8B-B14F-4D97-AF65-F5344CB8AC3E}">
        <p14:creationId xmlns:p14="http://schemas.microsoft.com/office/powerpoint/2010/main" val="3342859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In the world of data science, we can categorize tasks as either supervised or unsupervised learning. Supervised learning deals with labeled data, with the objective of prediction or inference. A form of this is regression.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highlight>
                  <a:srgbClr val="FFFFFF"/>
                </a:highlight>
                <a:latin typeface="Calibri" panose="020F0502020204030204" pitchFamily="34" charset="0"/>
              </a:rPr>
              <a:t>Unsupervised learning deals with unlabeled data, with the objective of "creating" labels by grouping data based on similarity. A form of this is clustering.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2</a:t>
            </a:fld>
            <a:endParaRPr lang="en-US"/>
          </a:p>
        </p:txBody>
      </p:sp>
    </p:spTree>
    <p:extLst>
      <p:ext uri="{BB962C8B-B14F-4D97-AF65-F5344CB8AC3E}">
        <p14:creationId xmlns:p14="http://schemas.microsoft.com/office/powerpoint/2010/main" val="359780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Before getting into the nitty-gritty of clustering, we need to understand data as high-dimensional vectors. Our typical idea of a data point is (</a:t>
            </a:r>
            <a:r>
              <a:rPr lang="en-US" sz="1800" b="0" i="0" u="none" strike="noStrike" dirty="0" err="1">
                <a:solidFill>
                  <a:srgbClr val="000000"/>
                </a:solidFill>
                <a:effectLst/>
                <a:highlight>
                  <a:srgbClr val="FFFFFF"/>
                </a:highlight>
                <a:latin typeface="Calibri" panose="020F0502020204030204" pitchFamily="34" charset="0"/>
              </a:rPr>
              <a:t>x,y</a:t>
            </a:r>
            <a:r>
              <a:rPr lang="en-US" sz="1800" b="0" i="0" u="none" strike="noStrike" dirty="0">
                <a:solidFill>
                  <a:srgbClr val="000000"/>
                </a:solidFill>
                <a:effectLst/>
                <a:highlight>
                  <a:srgbClr val="FFFFFF"/>
                </a:highlight>
                <a:latin typeface="Calibri" panose="020F0502020204030204" pitchFamily="34" charset="0"/>
              </a:rPr>
              <a:t>), which we can very easily conceptualize as a 2-dimensional vector with elements x and y. But what if we have more than 2 dimensions?</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3</a:t>
            </a:fld>
            <a:endParaRPr lang="en-US"/>
          </a:p>
        </p:txBody>
      </p:sp>
    </p:spTree>
    <p:extLst>
      <p:ext uri="{BB962C8B-B14F-4D97-AF65-F5344CB8AC3E}">
        <p14:creationId xmlns:p14="http://schemas.microsoft.com/office/powerpoint/2010/main" val="109652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Suppose we have a large dataset on UT Austin students with names, majors, classifications, emails, and 100 other features. We can represent each data point as a high-dimensional vector in which each vector element represents a feature. In our example, each student would be represented by a high-dimensional vector like this in the corner.</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4</a:t>
            </a:fld>
            <a:endParaRPr lang="en-US"/>
          </a:p>
        </p:txBody>
      </p:sp>
    </p:spTree>
    <p:extLst>
      <p:ext uri="{BB962C8B-B14F-4D97-AF65-F5344CB8AC3E}">
        <p14:creationId xmlns:p14="http://schemas.microsoft.com/office/powerpoint/2010/main" val="1396078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Distance metrics are used to measure similarity between vectors. There are various ways of measure distance. Most of us are familiar with Euclidean distance, which is calculated by taking</a:t>
            </a:r>
            <a:r>
              <a:rPr lang="en-US" sz="1800" b="1" i="0" u="none" strike="noStrike" dirty="0">
                <a:solidFill>
                  <a:srgbClr val="000000"/>
                </a:solidFill>
                <a:effectLst/>
                <a:highlight>
                  <a:srgbClr val="FFFFFF"/>
                </a:highlight>
                <a:latin typeface="Calibri" panose="020F0502020204030204" pitchFamily="34" charset="0"/>
              </a:rPr>
              <a:t> the square root of the sum of the squared distances between corresponding vector elements</a:t>
            </a:r>
            <a:r>
              <a:rPr lang="en-US" sz="1800" b="0" i="0" u="none" strike="noStrike" dirty="0">
                <a:solidFill>
                  <a:srgbClr val="000000"/>
                </a:solidFill>
                <a:effectLst/>
                <a:highlight>
                  <a:srgbClr val="FFFFFF"/>
                </a:highlight>
                <a:latin typeface="Calibri" panose="020F0502020204030204" pitchFamily="34" charset="0"/>
              </a:rPr>
              <a:t>. There's also Manhattan distance, which is calculated by finding </a:t>
            </a:r>
            <a:r>
              <a:rPr lang="en-US" sz="1800" b="1" i="0" u="none" strike="noStrike" dirty="0">
                <a:solidFill>
                  <a:srgbClr val="000000"/>
                </a:solidFill>
                <a:effectLst/>
                <a:highlight>
                  <a:srgbClr val="FFFFFF"/>
                </a:highlight>
                <a:latin typeface="Calibri" panose="020F0502020204030204" pitchFamily="34" charset="0"/>
              </a:rPr>
              <a:t>the sum of the absolute value of the distances between corresponding vector elements</a:t>
            </a:r>
            <a:r>
              <a:rPr lang="en-US" sz="1800" b="0" i="0" u="none" strike="noStrike" dirty="0">
                <a:solidFill>
                  <a:srgbClr val="000000"/>
                </a:solidFill>
                <a:effectLst/>
                <a:highlight>
                  <a:srgbClr val="FFFFFF"/>
                </a:highlight>
                <a:latin typeface="Calibri" panose="020F0502020204030204" pitchFamily="34" charset="0"/>
              </a:rPr>
              <a:t>. This picture here shows a 2-dimensional representation of Euclidean and Manhattan distance. Because there are various ways of measuring similarity, there are various methods of clustering--each with their own pros and cons.</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5</a:t>
            </a:fld>
            <a:endParaRPr lang="en-US"/>
          </a:p>
        </p:txBody>
      </p:sp>
    </p:spTree>
    <p:extLst>
      <p:ext uri="{BB962C8B-B14F-4D97-AF65-F5344CB8AC3E}">
        <p14:creationId xmlns:p14="http://schemas.microsoft.com/office/powerpoint/2010/main" val="4077159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k-means is a centroid-based method of clustering. The first step in the k-means algorithm is to choose the number of clusters k; for our example, k is 2. The second step is to select random points as centroids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here we have randomly chosen this red point as centroid 1 and this green point as centroid 2. The third step is to assign points to the closest centroid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Then we recompute the centroids of our new clusters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We repeat steps 3 and 4 until a stopping criterion is met, which can be when the centroids don't change, the points remain in the same cluster, or we reach a predetermined maximum number of iterations.</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6</a:t>
            </a:fld>
            <a:endParaRPr lang="en-US"/>
          </a:p>
        </p:txBody>
      </p:sp>
    </p:spTree>
    <p:extLst>
      <p:ext uri="{BB962C8B-B14F-4D97-AF65-F5344CB8AC3E}">
        <p14:creationId xmlns:p14="http://schemas.microsoft.com/office/powerpoint/2010/main" val="3713464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Some pros of k-means clustering are that it is relative simple to implement and good for linearly separable, convex data. Linearly separable means that the data has clusters that can be separated by straight lines. Convex data have clusters shaped like this </a:t>
            </a:r>
            <a:r>
              <a:rPr lang="en-US" sz="1800" b="1" i="0" u="none" strike="noStrike" dirty="0">
                <a:solidFill>
                  <a:srgbClr val="000000"/>
                </a:solidFill>
                <a:effectLst/>
                <a:highlight>
                  <a:srgbClr val="FFFFFF"/>
                </a:highlight>
                <a:latin typeface="Calibri" panose="020F0502020204030204" pitchFamily="34" charset="0"/>
              </a:rPr>
              <a:t>(draw)</a:t>
            </a:r>
            <a:r>
              <a:rPr lang="en-US" sz="1800" b="0" i="0" u="none" strike="noStrike" dirty="0">
                <a:solidFill>
                  <a:srgbClr val="000000"/>
                </a:solidFill>
                <a:effectLst/>
                <a:highlight>
                  <a:srgbClr val="FFFFFF"/>
                </a:highlight>
                <a:latin typeface="Calibri" panose="020F0502020204030204" pitchFamily="34" charset="0"/>
              </a:rPr>
              <a:t>, of which I cannot draw a line that passes its edge more than twice; while non-convex data have clusters shaped like this </a:t>
            </a:r>
            <a:r>
              <a:rPr lang="en-US" sz="1800" b="1" i="0" u="none" strike="noStrike" dirty="0">
                <a:solidFill>
                  <a:srgbClr val="000000"/>
                </a:solidFill>
                <a:effectLst/>
                <a:highlight>
                  <a:srgbClr val="FFFFFF"/>
                </a:highlight>
                <a:latin typeface="Calibri" panose="020F0502020204030204" pitchFamily="34" charset="0"/>
              </a:rPr>
              <a:t>(draw)</a:t>
            </a:r>
            <a:r>
              <a:rPr lang="en-US" sz="1800" b="0" i="0" u="none" strike="noStrike" dirty="0">
                <a:solidFill>
                  <a:srgbClr val="000000"/>
                </a:solidFill>
                <a:effectLst/>
                <a:highlight>
                  <a:srgbClr val="FFFFFF"/>
                </a:highlight>
                <a:latin typeface="Calibri" panose="020F0502020204030204" pitchFamily="34" charset="0"/>
              </a:rPr>
              <a:t>, of which I can draw a line that passes its edge more than twice. </a:t>
            </a:r>
            <a:endParaRPr lang="en-US" b="0" dirty="0">
              <a:effectLst/>
            </a:endParaRPr>
          </a:p>
          <a:p>
            <a:br>
              <a:rPr lang="en-US" b="0" dirty="0">
                <a:effectLst/>
              </a:rPr>
            </a:br>
            <a:r>
              <a:rPr lang="en-US" sz="1800" b="0" i="0" u="none" strike="noStrike" dirty="0">
                <a:solidFill>
                  <a:srgbClr val="000000"/>
                </a:solidFill>
                <a:effectLst/>
                <a:highlight>
                  <a:srgbClr val="FFFFFF"/>
                </a:highlight>
                <a:latin typeface="Calibri" panose="020F0502020204030204" pitchFamily="34" charset="0"/>
              </a:rPr>
              <a:t>Some cons of k-means clustering are that k must be chosen manually, which can lead to over or under clustering. </a:t>
            </a:r>
            <a:r>
              <a:rPr lang="en-US" sz="1800" b="1" i="0" u="none" strike="noStrike" dirty="0">
                <a:solidFill>
                  <a:srgbClr val="000000"/>
                </a:solidFill>
                <a:effectLst/>
                <a:highlight>
                  <a:srgbClr val="FFFFFF"/>
                </a:highlight>
                <a:latin typeface="Calibri" panose="020F0502020204030204" pitchFamily="34" charset="0"/>
              </a:rPr>
              <a:t>One way to combat this is to make sure each cluster's inertia, which is the sum of distances of the points within a cluster from the centroid of that cluster, is low.</a:t>
            </a:r>
            <a:r>
              <a:rPr lang="en-US" sz="1800" b="0" i="0" u="none" strike="noStrike" dirty="0">
                <a:solidFill>
                  <a:srgbClr val="000000"/>
                </a:solidFill>
                <a:effectLst/>
                <a:highlight>
                  <a:srgbClr val="FFFFFF"/>
                </a:highlight>
                <a:latin typeface="Calibri" panose="020F0502020204030204" pitchFamily="34" charset="0"/>
              </a:rPr>
              <a:t> Other cons are that it is sensitive to outliers and clustering data of varying sizes and density.</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7</a:t>
            </a:fld>
            <a:endParaRPr lang="en-US"/>
          </a:p>
        </p:txBody>
      </p:sp>
    </p:spTree>
    <p:extLst>
      <p:ext uri="{BB962C8B-B14F-4D97-AF65-F5344CB8AC3E}">
        <p14:creationId xmlns:p14="http://schemas.microsoft.com/office/powerpoint/2010/main" val="4045476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highlight>
                  <a:srgbClr val="FFFFFF"/>
                </a:highlight>
                <a:latin typeface="Calibri" panose="020F0502020204030204" pitchFamily="34" charset="0"/>
              </a:rPr>
              <a:t>Next we have DBSCAN, which is a density-based clustering method. The first step is to count the number of points close to each point within a radius epsilon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so for example here this yellow point with a circle of radius epsilon around it has 5 close points. The second step is to identify core points, which are points with at least m close neighbors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see these yellow points here, if we were to set m as 3,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these ones in purple would be considered core points because they all have at least 3 neighbors while this one still in yellow would be considered an outlier because it has less than 3 neighbors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here in purple are all the core points. The third step is to start with a core point and assign it to a cluster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Next we expand the cluster by adding neighboring core points and their neighbors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We repeat this until no more core points can be added to the cluster </a:t>
            </a:r>
            <a:r>
              <a:rPr lang="en-US" sz="1800" b="1" i="0" u="none" strike="noStrike" dirty="0">
                <a:solidFill>
                  <a:srgbClr val="000000"/>
                </a:solidFill>
                <a:effectLst/>
                <a:highlight>
                  <a:srgbClr val="FFFFFF"/>
                </a:highlight>
                <a:latin typeface="Calibri" panose="020F0502020204030204" pitchFamily="34" charset="0"/>
              </a:rPr>
              <a:t>(click)</a:t>
            </a:r>
            <a:r>
              <a:rPr lang="en-US" sz="1800" b="0" i="0" u="none" strike="noStrike" dirty="0">
                <a:solidFill>
                  <a:srgbClr val="000000"/>
                </a:solidFill>
                <a:effectLst/>
                <a:highlight>
                  <a:srgbClr val="FFFFFF"/>
                </a:highlight>
                <a:latin typeface="Calibri" panose="020F0502020204030204" pitchFamily="34" charset="0"/>
              </a:rPr>
              <a:t>. Lastly, we assign the remaining core points to new clusters or noise. So here we have in yellow and cyan two clusters, with everybody else considered outliers or noise.</a:t>
            </a:r>
            <a:endParaRPr lang="en-US" dirty="0"/>
          </a:p>
        </p:txBody>
      </p:sp>
      <p:sp>
        <p:nvSpPr>
          <p:cNvPr id="4" name="Slide Number Placeholder 3"/>
          <p:cNvSpPr>
            <a:spLocks noGrp="1"/>
          </p:cNvSpPr>
          <p:nvPr>
            <p:ph type="sldNum" sz="quarter" idx="5"/>
          </p:nvPr>
        </p:nvSpPr>
        <p:spPr/>
        <p:txBody>
          <a:bodyPr/>
          <a:lstStyle/>
          <a:p>
            <a:fld id="{B8F7CC2D-6C2F-45C4-B3FC-6899C8395866}" type="slidenum">
              <a:rPr lang="en-US" smtClean="0"/>
              <a:t>8</a:t>
            </a:fld>
            <a:endParaRPr lang="en-US"/>
          </a:p>
        </p:txBody>
      </p:sp>
    </p:spTree>
    <p:extLst>
      <p:ext uri="{BB962C8B-B14F-4D97-AF65-F5344CB8AC3E}">
        <p14:creationId xmlns:p14="http://schemas.microsoft.com/office/powerpoint/2010/main" val="172377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highlight>
                  <a:srgbClr val="FFFFFF"/>
                </a:highlight>
                <a:latin typeface="Calibri" panose="020F0502020204030204" pitchFamily="34" charset="0"/>
              </a:rPr>
              <a:t>Some benefits of DBSCAN are that it does not require specifying the number of clusters. It is also capable of identifying cluster of any shape, and handling noise or outliers.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highlight>
                  <a:srgbClr val="FFFFFF"/>
                </a:highlight>
                <a:latin typeface="Calibri" panose="020F0502020204030204" pitchFamily="34" charset="0"/>
              </a:rPr>
              <a:t>One drawback of DBSCAN is that it is affected by choice of m and epsilon. Varying m and epsilon would lead to drastically different clustering results. Another drawback is that DBSCAN is limited by the curse of dimensionality.</a:t>
            </a:r>
            <a:endParaRPr lang="en-US" b="0" dirty="0">
              <a:effectLst/>
            </a:endParaRPr>
          </a:p>
        </p:txBody>
      </p:sp>
      <p:sp>
        <p:nvSpPr>
          <p:cNvPr id="4" name="Slide Number Placeholder 3"/>
          <p:cNvSpPr>
            <a:spLocks noGrp="1"/>
          </p:cNvSpPr>
          <p:nvPr>
            <p:ph type="sldNum" sz="quarter" idx="5"/>
          </p:nvPr>
        </p:nvSpPr>
        <p:spPr/>
        <p:txBody>
          <a:bodyPr/>
          <a:lstStyle/>
          <a:p>
            <a:fld id="{B8F7CC2D-6C2F-45C4-B3FC-6899C8395866}" type="slidenum">
              <a:rPr lang="en-US" smtClean="0"/>
              <a:t>9</a:t>
            </a:fld>
            <a:endParaRPr lang="en-US"/>
          </a:p>
        </p:txBody>
      </p:sp>
    </p:spTree>
    <p:extLst>
      <p:ext uri="{BB962C8B-B14F-4D97-AF65-F5344CB8AC3E}">
        <p14:creationId xmlns:p14="http://schemas.microsoft.com/office/powerpoint/2010/main" val="405919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745D-B444-14C8-41CE-6E2345D7BFBC}"/>
              </a:ext>
            </a:extLst>
          </p:cNvPr>
          <p:cNvSpPr>
            <a:spLocks noGrp="1"/>
          </p:cNvSpPr>
          <p:nvPr>
            <p:ph type="ctrTitle"/>
          </p:nvPr>
        </p:nvSpPr>
        <p:spPr>
          <a:xfrm>
            <a:off x="1524000" y="1122363"/>
            <a:ext cx="9144000" cy="2387600"/>
          </a:xfrm>
        </p:spPr>
        <p:txBody>
          <a:bodyPr anchor="b">
            <a:normAutofit/>
          </a:bodyPr>
          <a:lstStyle>
            <a:lvl1pPr algn="l">
              <a:defRPr sz="4800" b="1"/>
            </a:lvl1pPr>
          </a:lstStyle>
          <a:p>
            <a:r>
              <a:rPr lang="en-US" dirty="0"/>
              <a:t>Click to edit Master title style</a:t>
            </a:r>
          </a:p>
        </p:txBody>
      </p:sp>
      <p:sp>
        <p:nvSpPr>
          <p:cNvPr id="3" name="Subtitle 2">
            <a:extLst>
              <a:ext uri="{FF2B5EF4-FFF2-40B4-BE49-F238E27FC236}">
                <a16:creationId xmlns:a16="http://schemas.microsoft.com/office/drawing/2014/main" id="{48B69598-05B7-5A63-2F2E-6AABF4AB589A}"/>
              </a:ext>
            </a:extLst>
          </p:cNvPr>
          <p:cNvSpPr>
            <a:spLocks noGrp="1"/>
          </p:cNvSpPr>
          <p:nvPr>
            <p:ph type="subTitle" idx="1"/>
          </p:nvPr>
        </p:nvSpPr>
        <p:spPr>
          <a:xfrm>
            <a:off x="1524000" y="3602038"/>
            <a:ext cx="9144000" cy="1655762"/>
          </a:xfrm>
        </p:spPr>
        <p:txBody>
          <a:bodyPr/>
          <a:lstStyle>
            <a:lvl1pPr marL="0" indent="0" algn="l">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563E748-1331-9B95-CEF4-33A2A6E4E9A5}"/>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B37562ED-AF6E-F8B0-F868-F606535E13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51FE2-C0A2-EBEF-D9E3-837322919D66}"/>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886837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897E-D1C2-CD02-9EBC-CF15C64986A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A8A1332-01A7-536C-82D9-10E3D6932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06AB7-09ED-14E0-7B88-C0481A8D3E43}"/>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A21C1385-E17F-E956-58A9-6A0FE27F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5169B-C123-7A68-6A94-3EDE53F41847}"/>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225141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4E909E-7DF2-1F66-C2B8-DEA0A0A449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A9D501-6DFB-321A-87ED-17D50315CE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912B46-A999-0252-8BC5-099715646993}"/>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EBB55DE8-D053-54A1-3FC1-DBCC8E94A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9C6B0-68ED-71A9-F91A-6068BCDF1573}"/>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381554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450E5-B2A2-B2A7-1189-3825080D8C8B}"/>
              </a:ext>
            </a:extLst>
          </p:cNvPr>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D06C77D-5202-D96F-A462-0F78E767EAFE}"/>
              </a:ext>
            </a:extLst>
          </p:cNvPr>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6967BB5-E47C-D936-1DA7-63DB0C7EBCF1}"/>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68C465AD-FADA-F07C-17A8-602C32558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575C1-6746-C042-6698-F25957DE916D}"/>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197282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3DD-6423-5FEE-4878-ADE2A40BF9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9BAA61-7876-BC87-A07A-6775463B86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6FB985-42BF-4AB3-2D66-1D2478B6C907}"/>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4D0E3CE5-AB19-AE73-FDB8-1A711B561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787867-EE3F-643E-2209-18A1D4729985}"/>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30079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DE6B-43C8-49AD-694A-17C48D71E8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F2515-AD53-6CAF-F51A-C743402F35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695C99-8491-2340-E528-36C4C4F49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527193-867E-9622-489B-38B95B1F2EE0}"/>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6" name="Footer Placeholder 5">
            <a:extLst>
              <a:ext uri="{FF2B5EF4-FFF2-40B4-BE49-F238E27FC236}">
                <a16:creationId xmlns:a16="http://schemas.microsoft.com/office/drawing/2014/main" id="{074D3E0A-AF58-3F19-E0FB-2865B3E75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A070D4-1141-55D4-85EB-481D2FC34669}"/>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66114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488-5082-5F30-C2BE-54C26109D3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49D420-D0EF-B05A-4C88-66C76AE7DC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44B1F9-7ECE-C490-9BB1-7DA602CB9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166050-B87B-9A94-2442-E322788E3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7010D8-5566-BDD3-6F7F-D4E46281A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4C31A-4333-CCF6-C767-EFC971E7C0C2}"/>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8" name="Footer Placeholder 7">
            <a:extLst>
              <a:ext uri="{FF2B5EF4-FFF2-40B4-BE49-F238E27FC236}">
                <a16:creationId xmlns:a16="http://schemas.microsoft.com/office/drawing/2014/main" id="{CBF57259-ADD6-8B54-5245-BFEFDA97BB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762BA2-7661-3136-23E5-0240E0707309}"/>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403499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678F3-A245-8E45-8E7E-67D2F34F1C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77620F-8151-B49F-8B27-B89819DCA10A}"/>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4" name="Footer Placeholder 3">
            <a:extLst>
              <a:ext uri="{FF2B5EF4-FFF2-40B4-BE49-F238E27FC236}">
                <a16:creationId xmlns:a16="http://schemas.microsoft.com/office/drawing/2014/main" id="{A4A0B96D-C522-81E8-6F09-41B9F6936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01B9F-AF61-B701-47F8-3722C5E02990}"/>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377295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9D801C-0DB2-EA1B-07B0-E9A701786DC3}"/>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3" name="Footer Placeholder 2">
            <a:extLst>
              <a:ext uri="{FF2B5EF4-FFF2-40B4-BE49-F238E27FC236}">
                <a16:creationId xmlns:a16="http://schemas.microsoft.com/office/drawing/2014/main" id="{2F78FCAD-ED57-4E2D-F534-AA589BDC6C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7A5CD3-72EA-17E2-A0F3-3FFD7F3D617D}"/>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4180323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4B1B-8ECE-1F3D-B4FB-A2DE21B51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9D0D2-2C60-504F-1480-B00B046A1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A56123-8A70-DF44-3E67-67E216BE56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B0B1D-E49C-E21C-0D3B-4D264BC28C11}"/>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6" name="Footer Placeholder 5">
            <a:extLst>
              <a:ext uri="{FF2B5EF4-FFF2-40B4-BE49-F238E27FC236}">
                <a16:creationId xmlns:a16="http://schemas.microsoft.com/office/drawing/2014/main" id="{D22935C8-283B-0894-4CF6-610D9EC48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6C9FE-1468-076A-A714-2F2CFBBD8EDD}"/>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1537842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54C7-AB6C-6608-74EB-4E653C508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44AE0B-0E9F-BFE9-1416-CBA9063D3A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419486-1BFE-9D06-4075-316DBE7429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B5868A-DBF2-19B1-9430-3916701DB7D9}"/>
              </a:ext>
            </a:extLst>
          </p:cNvPr>
          <p:cNvSpPr>
            <a:spLocks noGrp="1"/>
          </p:cNvSpPr>
          <p:nvPr>
            <p:ph type="dt" sz="half" idx="10"/>
          </p:nvPr>
        </p:nvSpPr>
        <p:spPr/>
        <p:txBody>
          <a:bodyPr/>
          <a:lstStyle/>
          <a:p>
            <a:fld id="{18D0422D-9D60-4318-B1A9-B52AA6EAFE8F}" type="datetimeFigureOut">
              <a:rPr lang="en-US" smtClean="0"/>
              <a:t>5/8/2024</a:t>
            </a:fld>
            <a:endParaRPr lang="en-US"/>
          </a:p>
        </p:txBody>
      </p:sp>
      <p:sp>
        <p:nvSpPr>
          <p:cNvPr id="6" name="Footer Placeholder 5">
            <a:extLst>
              <a:ext uri="{FF2B5EF4-FFF2-40B4-BE49-F238E27FC236}">
                <a16:creationId xmlns:a16="http://schemas.microsoft.com/office/drawing/2014/main" id="{CC55210C-7517-7DA5-BB1C-6DBEDB3E8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992CD-DF63-777B-45C0-83A4B00DCB3B}"/>
              </a:ext>
            </a:extLst>
          </p:cNvPr>
          <p:cNvSpPr>
            <a:spLocks noGrp="1"/>
          </p:cNvSpPr>
          <p:nvPr>
            <p:ph type="sldNum" sz="quarter" idx="12"/>
          </p:nvPr>
        </p:nvSpPr>
        <p:spPr/>
        <p:txBody>
          <a:bodyPr/>
          <a:lstStyle/>
          <a:p>
            <a:fld id="{0222ADB2-92E7-4B52-A5B2-22EAC1B0CC1E}" type="slidenum">
              <a:rPr lang="en-US" smtClean="0"/>
              <a:t>‹#›</a:t>
            </a:fld>
            <a:endParaRPr lang="en-US"/>
          </a:p>
        </p:txBody>
      </p:sp>
    </p:spTree>
    <p:extLst>
      <p:ext uri="{BB962C8B-B14F-4D97-AF65-F5344CB8AC3E}">
        <p14:creationId xmlns:p14="http://schemas.microsoft.com/office/powerpoint/2010/main" val="2724116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2A5E344-FA72-B40B-42E3-22923A20BCF2}"/>
              </a:ext>
            </a:extLst>
          </p:cNvPr>
          <p:cNvSpPr/>
          <p:nvPr userDrawn="1"/>
        </p:nvSpPr>
        <p:spPr>
          <a:xfrm>
            <a:off x="0" y="1"/>
            <a:ext cx="12192000" cy="580482"/>
          </a:xfrm>
          <a:prstGeom prst="rect">
            <a:avLst/>
          </a:prstGeom>
          <a:solidFill>
            <a:srgbClr val="005F86"/>
          </a:solidFill>
          <a:ln>
            <a:solidFill>
              <a:srgbClr val="005F8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E681DB3-607B-D4BF-8D01-22B5FE124992}"/>
              </a:ext>
            </a:extLst>
          </p:cNvPr>
          <p:cNvSpPr>
            <a:spLocks noGrp="1"/>
          </p:cNvSpPr>
          <p:nvPr>
            <p:ph type="title"/>
          </p:nvPr>
        </p:nvSpPr>
        <p:spPr>
          <a:xfrm>
            <a:off x="838200" y="580483"/>
            <a:ext cx="10515600" cy="8419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EE1775A-D333-61AE-38E5-A7E1B3296E0D}"/>
              </a:ext>
            </a:extLst>
          </p:cNvPr>
          <p:cNvSpPr>
            <a:spLocks noGrp="1"/>
          </p:cNvSpPr>
          <p:nvPr>
            <p:ph type="body" idx="1"/>
          </p:nvPr>
        </p:nvSpPr>
        <p:spPr>
          <a:xfrm>
            <a:off x="838200" y="1588655"/>
            <a:ext cx="10515600" cy="458830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E0B123-10C9-06D6-3EED-B9913BD6C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D0422D-9D60-4318-B1A9-B52AA6EAFE8F}" type="datetimeFigureOut">
              <a:rPr lang="en-US" smtClean="0"/>
              <a:t>5/8/2024</a:t>
            </a:fld>
            <a:endParaRPr lang="en-US"/>
          </a:p>
        </p:txBody>
      </p:sp>
      <p:sp>
        <p:nvSpPr>
          <p:cNvPr id="5" name="Footer Placeholder 4">
            <a:extLst>
              <a:ext uri="{FF2B5EF4-FFF2-40B4-BE49-F238E27FC236}">
                <a16:creationId xmlns:a16="http://schemas.microsoft.com/office/drawing/2014/main" id="{C21D62CF-669B-BFF2-5B2F-4B0B351DC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C26815-692E-F039-68CF-CC0FEA14C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22ADB2-92E7-4B52-A5B2-22EAC1B0CC1E}" type="slidenum">
              <a:rPr lang="en-US" smtClean="0"/>
              <a:t>‹#›</a:t>
            </a:fld>
            <a:endParaRPr lang="en-US"/>
          </a:p>
        </p:txBody>
      </p:sp>
      <p:pic>
        <p:nvPicPr>
          <p:cNvPr id="8" name="Picture 7" descr="A black and orange text&#10;&#10;Description automatically generated">
            <a:extLst>
              <a:ext uri="{FF2B5EF4-FFF2-40B4-BE49-F238E27FC236}">
                <a16:creationId xmlns:a16="http://schemas.microsoft.com/office/drawing/2014/main" id="{26BA3E25-CCC2-AAED-15F3-C6CB8E93F377}"/>
              </a:ext>
            </a:extLst>
          </p:cNvPr>
          <p:cNvPicPr>
            <a:picLocks noChangeAspect="1"/>
          </p:cNvPicPr>
          <p:nvPr userDrawn="1"/>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artisticPhotocopy/>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9825" y="71873"/>
            <a:ext cx="2617958" cy="473525"/>
          </a:xfrm>
          <a:prstGeom prst="rect">
            <a:avLst/>
          </a:prstGeom>
        </p:spPr>
      </p:pic>
    </p:spTree>
    <p:extLst>
      <p:ext uri="{BB962C8B-B14F-4D97-AF65-F5344CB8AC3E}">
        <p14:creationId xmlns:p14="http://schemas.microsoft.com/office/powerpoint/2010/main" val="3664858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rgbClr val="BF570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333F48"/>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333F48"/>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333F48"/>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333F48"/>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333F48"/>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E0B8A-AC7A-A8E8-4DBD-DF3AB2CCE7DE}"/>
              </a:ext>
            </a:extLst>
          </p:cNvPr>
          <p:cNvSpPr>
            <a:spLocks noGrp="1"/>
          </p:cNvSpPr>
          <p:nvPr>
            <p:ph type="ctrTitle"/>
          </p:nvPr>
        </p:nvSpPr>
        <p:spPr>
          <a:xfrm>
            <a:off x="1514168" y="591421"/>
            <a:ext cx="9144000" cy="2387600"/>
          </a:xfrm>
        </p:spPr>
        <p:txBody>
          <a:bodyPr>
            <a:normAutofit/>
          </a:bodyPr>
          <a:lstStyle/>
          <a:p>
            <a:r>
              <a:rPr lang="en-US" sz="3600" dirty="0"/>
              <a:t>Introduction to Unsupervised Clustering</a:t>
            </a:r>
          </a:p>
        </p:txBody>
      </p:sp>
      <p:sp>
        <p:nvSpPr>
          <p:cNvPr id="3" name="Subtitle 2">
            <a:extLst>
              <a:ext uri="{FF2B5EF4-FFF2-40B4-BE49-F238E27FC236}">
                <a16:creationId xmlns:a16="http://schemas.microsoft.com/office/drawing/2014/main" id="{52AD0A57-4709-93A7-21B0-1ABC68620CAC}"/>
              </a:ext>
            </a:extLst>
          </p:cNvPr>
          <p:cNvSpPr>
            <a:spLocks noGrp="1"/>
          </p:cNvSpPr>
          <p:nvPr>
            <p:ph type="subTitle" idx="1"/>
          </p:nvPr>
        </p:nvSpPr>
        <p:spPr>
          <a:xfrm>
            <a:off x="1514168" y="3071096"/>
            <a:ext cx="9144000" cy="1655762"/>
          </a:xfrm>
        </p:spPr>
        <p:txBody>
          <a:bodyPr>
            <a:normAutofit/>
          </a:bodyPr>
          <a:lstStyle/>
          <a:p>
            <a:r>
              <a:rPr lang="en-US" i="1" dirty="0"/>
              <a:t>k</a:t>
            </a:r>
            <a:r>
              <a:rPr lang="en-US" dirty="0"/>
              <a:t>-means, DBSCAN, and spectral</a:t>
            </a:r>
          </a:p>
          <a:p>
            <a:endParaRPr lang="en-US" b="0" dirty="0"/>
          </a:p>
        </p:txBody>
      </p:sp>
      <p:sp>
        <p:nvSpPr>
          <p:cNvPr id="5" name="TextBox 4">
            <a:extLst>
              <a:ext uri="{FF2B5EF4-FFF2-40B4-BE49-F238E27FC236}">
                <a16:creationId xmlns:a16="http://schemas.microsoft.com/office/drawing/2014/main" id="{254FAECE-27C1-1C7E-65A6-4285A43E2E22}"/>
              </a:ext>
            </a:extLst>
          </p:cNvPr>
          <p:cNvSpPr txBox="1"/>
          <p:nvPr/>
        </p:nvSpPr>
        <p:spPr>
          <a:xfrm>
            <a:off x="1602658" y="4357268"/>
            <a:ext cx="8785122" cy="923330"/>
          </a:xfrm>
          <a:prstGeom prst="rect">
            <a:avLst/>
          </a:prstGeom>
          <a:noFill/>
        </p:spPr>
        <p:txBody>
          <a:bodyPr wrap="square">
            <a:spAutoFit/>
          </a:bodyPr>
          <a:lstStyle/>
          <a:p>
            <a:pPr algn="r"/>
            <a:r>
              <a:rPr lang="en-US" dirty="0"/>
              <a:t>Alyssa W. Zhang</a:t>
            </a:r>
          </a:p>
          <a:p>
            <a:pPr algn="r"/>
            <a:r>
              <a:rPr lang="en-US" dirty="0"/>
              <a:t>DRP Symposium</a:t>
            </a:r>
          </a:p>
          <a:p>
            <a:pPr algn="r"/>
            <a:r>
              <a:rPr lang="en-US" dirty="0"/>
              <a:t>Spring 2024</a:t>
            </a:r>
          </a:p>
        </p:txBody>
      </p:sp>
      <p:cxnSp>
        <p:nvCxnSpPr>
          <p:cNvPr id="8" name="Straight Connector 7">
            <a:extLst>
              <a:ext uri="{FF2B5EF4-FFF2-40B4-BE49-F238E27FC236}">
                <a16:creationId xmlns:a16="http://schemas.microsoft.com/office/drawing/2014/main" id="{539974A0-9994-0C9B-F3A6-9AACD45E7E05}"/>
              </a:ext>
            </a:extLst>
          </p:cNvPr>
          <p:cNvCxnSpPr>
            <a:cxnSpLocks/>
          </p:cNvCxnSpPr>
          <p:nvPr/>
        </p:nvCxnSpPr>
        <p:spPr>
          <a:xfrm>
            <a:off x="1602658" y="4142076"/>
            <a:ext cx="8701548" cy="0"/>
          </a:xfrm>
          <a:prstGeom prst="line">
            <a:avLst/>
          </a:prstGeom>
          <a:ln>
            <a:solidFill>
              <a:srgbClr val="005F8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1454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4ED8-1073-70B2-DB7B-23EE7D4C6C96}"/>
              </a:ext>
            </a:extLst>
          </p:cNvPr>
          <p:cNvSpPr>
            <a:spLocks noGrp="1"/>
          </p:cNvSpPr>
          <p:nvPr>
            <p:ph type="title"/>
          </p:nvPr>
        </p:nvSpPr>
        <p:spPr/>
        <p:txBody>
          <a:bodyPr/>
          <a:lstStyle/>
          <a:p>
            <a:r>
              <a:rPr lang="en-US" dirty="0"/>
              <a:t>Concepts for Spectral Clustering</a:t>
            </a:r>
          </a:p>
        </p:txBody>
      </p:sp>
      <p:sp>
        <p:nvSpPr>
          <p:cNvPr id="3" name="Content Placeholder 2">
            <a:extLst>
              <a:ext uri="{FF2B5EF4-FFF2-40B4-BE49-F238E27FC236}">
                <a16:creationId xmlns:a16="http://schemas.microsoft.com/office/drawing/2014/main" id="{E71DE0D3-4BD8-8FEC-DA5D-70338BF5F47A}"/>
              </a:ext>
            </a:extLst>
          </p:cNvPr>
          <p:cNvSpPr>
            <a:spLocks noGrp="1"/>
          </p:cNvSpPr>
          <p:nvPr>
            <p:ph idx="1"/>
          </p:nvPr>
        </p:nvSpPr>
        <p:spPr/>
        <p:txBody>
          <a:bodyPr/>
          <a:lstStyle/>
          <a:p>
            <a:r>
              <a:rPr lang="en-US" i="1" dirty="0"/>
              <a:t>Curse of dimensionality</a:t>
            </a:r>
            <a:r>
              <a:rPr lang="en-US" dirty="0"/>
              <a:t> refers to various phenomena that occur with data in high-dimensional spaces that does not occur in low-dimensional spaces.</a:t>
            </a:r>
          </a:p>
          <a:p>
            <a:pPr lvl="1"/>
            <a:r>
              <a:rPr lang="en-US" dirty="0"/>
              <a:t>For sufficiently large dimensions, the distances between all pairs of data points will be essentially the same.</a:t>
            </a:r>
          </a:p>
          <a:p>
            <a:pPr lvl="1"/>
            <a:endParaRPr lang="en-US" dirty="0"/>
          </a:p>
          <a:p>
            <a:r>
              <a:rPr lang="en-US" dirty="0"/>
              <a:t>When distances between all pairs of data points are the same, DBSCAN may merge all points into the same cluster.</a:t>
            </a:r>
          </a:p>
          <a:p>
            <a:pPr lvl="1"/>
            <a:r>
              <a:rPr lang="en-US" dirty="0"/>
              <a:t>Situation would benefit from projecting data to a lower-dimensional subspace.</a:t>
            </a:r>
          </a:p>
        </p:txBody>
      </p:sp>
    </p:spTree>
    <p:extLst>
      <p:ext uri="{BB962C8B-B14F-4D97-AF65-F5344CB8AC3E}">
        <p14:creationId xmlns:p14="http://schemas.microsoft.com/office/powerpoint/2010/main" val="3426232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tak veľa horčica nevesta plane fitting klasický zvoliť Ponáhľaj sa">
            <a:extLst>
              <a:ext uri="{FF2B5EF4-FFF2-40B4-BE49-F238E27FC236}">
                <a16:creationId xmlns:a16="http://schemas.microsoft.com/office/drawing/2014/main" id="{72DD73A5-9AD5-37A5-15B9-7B6A859AC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75" t="3997" r="18136" b="3997"/>
          <a:stretch/>
        </p:blipFill>
        <p:spPr bwMode="auto">
          <a:xfrm>
            <a:off x="6579299" y="1130573"/>
            <a:ext cx="2544823" cy="25866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534ED8-1073-70B2-DB7B-23EE7D4C6C96}"/>
              </a:ext>
            </a:extLst>
          </p:cNvPr>
          <p:cNvSpPr>
            <a:spLocks noGrp="1"/>
          </p:cNvSpPr>
          <p:nvPr>
            <p:ph type="title"/>
          </p:nvPr>
        </p:nvSpPr>
        <p:spPr/>
        <p:txBody>
          <a:bodyPr/>
          <a:lstStyle/>
          <a:p>
            <a:r>
              <a:rPr lang="en-US" dirty="0"/>
              <a:t>Concepts for Spectral 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DE0D3-4BD8-8FEC-DA5D-70338BF5F47A}"/>
                  </a:ext>
                </a:extLst>
              </p:cNvPr>
              <p:cNvSpPr>
                <a:spLocks noGrp="1"/>
              </p:cNvSpPr>
              <p:nvPr>
                <p:ph idx="1"/>
              </p:nvPr>
            </p:nvSpPr>
            <p:spPr>
              <a:xfrm>
                <a:off x="838200" y="1588655"/>
                <a:ext cx="5512904" cy="4588308"/>
              </a:xfrm>
            </p:spPr>
            <p:txBody>
              <a:bodyPr/>
              <a:lstStyle/>
              <a:p>
                <a:r>
                  <a:rPr lang="en-US" i="1" dirty="0"/>
                  <a:t>Singular Value Decomposition (SVD)</a:t>
                </a:r>
                <a:r>
                  <a:rPr lang="en-US" dirty="0"/>
                  <a:t> is a way to find the best-fitting </a:t>
                </a:r>
                <a14:m>
                  <m:oMath xmlns:m="http://schemas.openxmlformats.org/officeDocument/2006/math">
                    <m:r>
                      <a:rPr lang="en-US" b="0" i="1" smtClean="0">
                        <a:latin typeface="Cambria Math" panose="02040503050406030204" pitchFamily="18" charset="0"/>
                      </a:rPr>
                      <m:t>𝑘</m:t>
                    </m:r>
                  </m:oMath>
                </a14:m>
                <a:r>
                  <a:rPr lang="en-US" i="1" dirty="0"/>
                  <a:t>-</a:t>
                </a:r>
                <a:r>
                  <a:rPr lang="en-US" dirty="0"/>
                  <a:t>dimensional subspace for a data matrix </a:t>
                </a:r>
                <a14:m>
                  <m:oMath xmlns:m="http://schemas.openxmlformats.org/officeDocument/2006/math">
                    <m:r>
                      <a:rPr lang="en-US" b="0" i="1" smtClean="0">
                        <a:latin typeface="Cambria Math" panose="02040503050406030204" pitchFamily="18" charset="0"/>
                      </a:rPr>
                      <m:t>𝐴</m:t>
                    </m:r>
                    <m:r>
                      <a:rPr lang="en-US" b="0" i="0" smtClean="0">
                        <a:latin typeface="Cambria Math" panose="02040503050406030204" pitchFamily="18" charset="0"/>
                      </a:rPr>
                      <m:t>.</m:t>
                    </m:r>
                  </m:oMath>
                </a14:m>
                <a:endParaRPr lang="en-US" dirty="0"/>
              </a:p>
              <a:p>
                <a:pPr lvl="1"/>
                <a:r>
                  <a:rPr lang="en-US" dirty="0"/>
                  <a:t>Like a </a:t>
                </a:r>
                <a14:m>
                  <m:oMath xmlns:m="http://schemas.openxmlformats.org/officeDocument/2006/math">
                    <m:r>
                      <a:rPr lang="en-US" b="0" i="1" smtClean="0">
                        <a:latin typeface="Cambria Math" panose="02040503050406030204" pitchFamily="18" charset="0"/>
                      </a:rPr>
                      <m:t>𝑘</m:t>
                    </m:r>
                  </m:oMath>
                </a14:m>
                <a:r>
                  <a:rPr lang="en-US" i="1" dirty="0"/>
                  <a:t>-</a:t>
                </a:r>
                <a:r>
                  <a:rPr lang="en-US" dirty="0"/>
                  <a:t>dimensional line of best fit</a:t>
                </a:r>
              </a:p>
              <a:p>
                <a:pPr lvl="1"/>
                <a:endParaRPr lang="en-US" dirty="0"/>
              </a:p>
              <a:p>
                <a:r>
                  <a:rPr lang="en-US" dirty="0"/>
                  <a:t>SVD says that any </a:t>
                </a:r>
                <a14:m>
                  <m:oMath xmlns:m="http://schemas.openxmlformats.org/officeDocument/2006/math">
                    <m:r>
                      <a:rPr lang="en-US" b="0" i="1" smtClean="0">
                        <a:latin typeface="Cambria Math" panose="02040503050406030204" pitchFamily="18" charset="0"/>
                      </a:rPr>
                      <m:t>𝐴</m:t>
                    </m:r>
                  </m:oMath>
                </a14:m>
                <a:r>
                  <a:rPr lang="en-US" dirty="0"/>
                  <a:t> can decompose into three matrices with special characteristics.</a:t>
                </a:r>
              </a:p>
              <a:p>
                <a:pPr lvl="1"/>
                <a:r>
                  <a:rPr lang="en-US" dirty="0"/>
                  <a:t>The columns of </a:t>
                </a:r>
                <a14:m>
                  <m:oMath xmlns:m="http://schemas.openxmlformats.org/officeDocument/2006/math">
                    <m:r>
                      <a:rPr lang="en-US" b="0" i="1" smtClean="0">
                        <a:latin typeface="Cambria Math" panose="02040503050406030204" pitchFamily="18" charset="0"/>
                      </a:rPr>
                      <m:t>𝑉</m:t>
                    </m:r>
                  </m:oMath>
                </a14:m>
                <a:r>
                  <a:rPr lang="en-US" dirty="0"/>
                  <a:t> are right singular vectors, which represent the directions </a:t>
                </a:r>
                <a14:m>
                  <m:oMath xmlns:m="http://schemas.openxmlformats.org/officeDocument/2006/math">
                    <m:r>
                      <a:rPr lang="en-US" i="1">
                        <a:latin typeface="Cambria Math" panose="02040503050406030204" pitchFamily="18" charset="0"/>
                      </a:rPr>
                      <m:t>𝐴</m:t>
                    </m:r>
                  </m:oMath>
                </a14:m>
                <a:r>
                  <a:rPr lang="en-US" dirty="0"/>
                  <a:t> must transform to best fit its subspace.</a:t>
                </a:r>
              </a:p>
            </p:txBody>
          </p:sp>
        </mc:Choice>
        <mc:Fallback xmlns="">
          <p:sp>
            <p:nvSpPr>
              <p:cNvPr id="3" name="Content Placeholder 2">
                <a:extLst>
                  <a:ext uri="{FF2B5EF4-FFF2-40B4-BE49-F238E27FC236}">
                    <a16:creationId xmlns:a16="http://schemas.microsoft.com/office/drawing/2014/main" id="{E71DE0D3-4BD8-8FEC-DA5D-70338BF5F47A}"/>
                  </a:ext>
                </a:extLst>
              </p:cNvPr>
              <p:cNvSpPr>
                <a:spLocks noGrp="1" noRot="1" noChangeAspect="1" noMove="1" noResize="1" noEditPoints="1" noAdjustHandles="1" noChangeArrowheads="1" noChangeShapeType="1" noTextEdit="1"/>
              </p:cNvSpPr>
              <p:nvPr>
                <p:ph idx="1"/>
              </p:nvPr>
            </p:nvSpPr>
            <p:spPr>
              <a:xfrm>
                <a:off x="838200" y="1588655"/>
                <a:ext cx="5512904" cy="4588308"/>
              </a:xfrm>
              <a:blipFill>
                <a:blip r:embed="rId4"/>
                <a:stretch>
                  <a:fillRect l="-1549" t="-1729" r="-1881"/>
                </a:stretch>
              </a:blipFill>
            </p:spPr>
            <p:txBody>
              <a:bodyPr/>
              <a:lstStyle/>
              <a:p>
                <a:r>
                  <a:rPr lang="en-US">
                    <a:noFill/>
                  </a:rPr>
                  <a:t> </a:t>
                </a:r>
              </a:p>
            </p:txBody>
          </p:sp>
        </mc:Fallback>
      </mc:AlternateContent>
      <p:pic>
        <p:nvPicPr>
          <p:cNvPr id="1027" name="Picture 3" descr="statistics - Fitting a plane to points using SVD - Mathematics Stack  Exchange">
            <a:extLst>
              <a:ext uri="{FF2B5EF4-FFF2-40B4-BE49-F238E27FC236}">
                <a16:creationId xmlns:a16="http://schemas.microsoft.com/office/drawing/2014/main" id="{1B6068F6-D1E3-F2C6-8E50-F84ADCFC91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417" r="6862"/>
          <a:stretch/>
        </p:blipFill>
        <p:spPr bwMode="auto">
          <a:xfrm>
            <a:off x="9124122" y="1070939"/>
            <a:ext cx="3067878" cy="27158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999F2363-B834-D03E-B994-1BABC52E2C8D}"/>
                  </a:ext>
                </a:extLst>
              </p:cNvPr>
              <p:cNvGraphicFramePr>
                <a:graphicFrameLocks noGrp="1"/>
              </p:cNvGraphicFramePr>
              <p:nvPr>
                <p:extLst>
                  <p:ext uri="{D42A27DB-BD31-4B8C-83A1-F6EECF244321}">
                    <p14:modId xmlns:p14="http://schemas.microsoft.com/office/powerpoint/2010/main" val="583945037"/>
                  </p:ext>
                </p:extLst>
              </p:nvPr>
            </p:nvGraphicFramePr>
            <p:xfrm>
              <a:off x="6882082" y="3882809"/>
              <a:ext cx="4958735" cy="1748922"/>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91630">
                    <a:tc>
                      <a:txBody>
                        <a:bodyPr/>
                        <a:lstStyle/>
                        <a:p>
                          <a:r>
                            <a:rPr lang="en-US" dirty="0"/>
                            <a:t>Singular Value Decomposition (SVD)</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39163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𝑈𝐷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𝑇</m:t>
                                    </m:r>
                                  </m:sup>
                                </m:sSup>
                              </m:oMath>
                            </m:oMathPara>
                          </a14:m>
                          <a:endParaRPr lang="en-US" dirty="0"/>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0183439"/>
                      </a:ext>
                    </a:extLst>
                  </a:tr>
                  <a:tr h="965662">
                    <a:tc>
                      <a:txBody>
                        <a:bodyPr/>
                        <a:lstStyle/>
                        <a:p>
                          <a14:m>
                            <m:oMath xmlns:m="http://schemas.openxmlformats.org/officeDocument/2006/math">
                              <m:r>
                                <a:rPr lang="en-US" b="0" i="1" smtClean="0">
                                  <a:latin typeface="Cambria Math" panose="02040503050406030204" pitchFamily="18" charset="0"/>
                                </a:rPr>
                                <m:t>𝑈</m:t>
                              </m:r>
                            </m:oMath>
                          </a14:m>
                          <a:r>
                            <a:rPr lang="en-US" dirty="0"/>
                            <a:t> contains left singular vectors.</a:t>
                          </a:r>
                        </a:p>
                        <a:p>
                          <a14:m>
                            <m:oMath xmlns:m="http://schemas.openxmlformats.org/officeDocument/2006/math">
                              <m:r>
                                <a:rPr lang="en-US" b="0" i="1" smtClean="0">
                                  <a:latin typeface="Cambria Math" panose="02040503050406030204" pitchFamily="18" charset="0"/>
                                </a:rPr>
                                <m:t>𝐷</m:t>
                              </m:r>
                            </m:oMath>
                          </a14:m>
                          <a:r>
                            <a:rPr lang="en-US" dirty="0"/>
                            <a:t> is diagonal and contains</a:t>
                          </a:r>
                          <a:r>
                            <a:rPr lang="en-US" baseline="0" dirty="0"/>
                            <a:t> singular values.</a:t>
                          </a:r>
                        </a:p>
                        <a:p>
                          <a14:m>
                            <m:oMath xmlns:m="http://schemas.openxmlformats.org/officeDocument/2006/math">
                              <m:r>
                                <a:rPr lang="en-US" b="0" i="1" smtClean="0">
                                  <a:latin typeface="Cambria Math" panose="02040503050406030204" pitchFamily="18" charset="0"/>
                                </a:rPr>
                                <m:t>𝑉</m:t>
                              </m:r>
                            </m:oMath>
                          </a14:m>
                          <a:r>
                            <a:rPr lang="en-US" dirty="0"/>
                            <a:t> contains right singular vectors.</a:t>
                          </a:r>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187256679"/>
                      </a:ext>
                    </a:extLst>
                  </a:tr>
                </a:tbl>
              </a:graphicData>
            </a:graphic>
          </p:graphicFrame>
        </mc:Choice>
        <mc:Fallback xmlns="">
          <p:graphicFrame>
            <p:nvGraphicFramePr>
              <p:cNvPr id="5" name="Table 4">
                <a:extLst>
                  <a:ext uri="{FF2B5EF4-FFF2-40B4-BE49-F238E27FC236}">
                    <a16:creationId xmlns:a16="http://schemas.microsoft.com/office/drawing/2014/main" id="{999F2363-B834-D03E-B994-1BABC52E2C8D}"/>
                  </a:ext>
                </a:extLst>
              </p:cNvPr>
              <p:cNvGraphicFramePr>
                <a:graphicFrameLocks noGrp="1"/>
              </p:cNvGraphicFramePr>
              <p:nvPr>
                <p:extLst>
                  <p:ext uri="{D42A27DB-BD31-4B8C-83A1-F6EECF244321}">
                    <p14:modId xmlns:p14="http://schemas.microsoft.com/office/powerpoint/2010/main" val="583945037"/>
                  </p:ext>
                </p:extLst>
              </p:nvPr>
            </p:nvGraphicFramePr>
            <p:xfrm>
              <a:off x="6882082" y="3882809"/>
              <a:ext cx="4958735" cy="1748922"/>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91630">
                    <a:tc>
                      <a:txBody>
                        <a:bodyPr/>
                        <a:lstStyle/>
                        <a:p>
                          <a:r>
                            <a:rPr lang="en-US" dirty="0"/>
                            <a:t>Singular Value Decomposition (SVD)</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391630">
                    <a:tc>
                      <a:txBody>
                        <a:bodyPr/>
                        <a:lstStyle/>
                        <a:p>
                          <a:endParaRPr lang="en-US"/>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blipFill>
                          <a:blip r:embed="rId6"/>
                          <a:stretch>
                            <a:fillRect l="-613" t="-106154" r="-1840" b="-264615"/>
                          </a:stretch>
                        </a:blipFill>
                      </a:tcPr>
                    </a:tc>
                    <a:extLst>
                      <a:ext uri="{0D108BD9-81ED-4DB2-BD59-A6C34878D82A}">
                        <a16:rowId xmlns:a16="http://schemas.microsoft.com/office/drawing/2014/main" val="2560183439"/>
                      </a:ext>
                    </a:extLst>
                  </a:tr>
                  <a:tr h="965662">
                    <a:tc>
                      <a:txBody>
                        <a:bodyPr/>
                        <a:lstStyle/>
                        <a:p>
                          <a:endParaRPr lang="en-US"/>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blipFill>
                          <a:blip r:embed="rId6"/>
                          <a:stretch>
                            <a:fillRect l="-613" t="-84277" r="-1840" b="-8176"/>
                          </a:stretch>
                        </a:blipFill>
                      </a:tcPr>
                    </a:tc>
                    <a:extLst>
                      <a:ext uri="{0D108BD9-81ED-4DB2-BD59-A6C34878D82A}">
                        <a16:rowId xmlns:a16="http://schemas.microsoft.com/office/drawing/2014/main" val="3187256679"/>
                      </a:ext>
                    </a:extLst>
                  </a:tr>
                </a:tbl>
              </a:graphicData>
            </a:graphic>
          </p:graphicFrame>
        </mc:Fallback>
      </mc:AlternateContent>
    </p:spTree>
    <p:extLst>
      <p:ext uri="{BB962C8B-B14F-4D97-AF65-F5344CB8AC3E}">
        <p14:creationId xmlns:p14="http://schemas.microsoft.com/office/powerpoint/2010/main" val="3369532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E4813D51-CD36-E257-BCE0-C32AD03979B4}"/>
              </a:ext>
            </a:extLst>
          </p:cNvPr>
          <p:cNvPicPr>
            <a:picLocks noChangeAspect="1"/>
          </p:cNvPicPr>
          <p:nvPr/>
        </p:nvPicPr>
        <p:blipFill>
          <a:blip r:embed="rId3"/>
          <a:stretch>
            <a:fillRect/>
          </a:stretch>
        </p:blipFill>
        <p:spPr>
          <a:xfrm>
            <a:off x="7420171" y="1215946"/>
            <a:ext cx="3048264" cy="4426108"/>
          </a:xfrm>
          <a:prstGeom prst="rect">
            <a:avLst/>
          </a:prstGeom>
        </p:spPr>
      </p:pic>
      <p:sp>
        <p:nvSpPr>
          <p:cNvPr id="2" name="Title 1">
            <a:extLst>
              <a:ext uri="{FF2B5EF4-FFF2-40B4-BE49-F238E27FC236}">
                <a16:creationId xmlns:a16="http://schemas.microsoft.com/office/drawing/2014/main" id="{E9E6A51D-73D2-6F64-7294-A93774501D0B}"/>
              </a:ext>
            </a:extLst>
          </p:cNvPr>
          <p:cNvSpPr>
            <a:spLocks noGrp="1"/>
          </p:cNvSpPr>
          <p:nvPr>
            <p:ph type="title"/>
          </p:nvPr>
        </p:nvSpPr>
        <p:spPr/>
        <p:txBody>
          <a:bodyPr/>
          <a:lstStyle/>
          <a:p>
            <a:r>
              <a:rPr lang="en-US" dirty="0"/>
              <a:t>Spectral Clustering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EB7745-61F5-0D61-67E5-E69D7157EC66}"/>
                  </a:ext>
                </a:extLst>
              </p:cNvPr>
              <p:cNvSpPr>
                <a:spLocks noGrp="1"/>
              </p:cNvSpPr>
              <p:nvPr>
                <p:ph idx="1"/>
              </p:nvPr>
            </p:nvSpPr>
            <p:spPr>
              <a:xfrm>
                <a:off x="838200" y="1588655"/>
                <a:ext cx="5861258" cy="4588308"/>
              </a:xfrm>
            </p:spPr>
            <p:txBody>
              <a:bodyPr/>
              <a:lstStyle/>
              <a:p>
                <a:pPr marL="457200" indent="-457200">
                  <a:buFont typeface="+mj-lt"/>
                  <a:buAutoNum type="arabicPeriod"/>
                </a:pPr>
                <a:r>
                  <a:rPr lang="en-US" dirty="0"/>
                  <a:t>Find space </a:t>
                </a:r>
                <a14:m>
                  <m:oMath xmlns:m="http://schemas.openxmlformats.org/officeDocument/2006/math">
                    <m:r>
                      <a:rPr lang="en-US" b="0" i="1" smtClean="0">
                        <a:latin typeface="Cambria Math" panose="02040503050406030204" pitchFamily="18" charset="0"/>
                      </a:rPr>
                      <m:t>𝑉</m:t>
                    </m:r>
                  </m:oMath>
                </a14:m>
                <a:r>
                  <a:rPr lang="en-US" dirty="0"/>
                  <a:t> spanned by the top </a:t>
                </a:r>
                <a14:m>
                  <m:oMath xmlns:m="http://schemas.openxmlformats.org/officeDocument/2006/math">
                    <m:r>
                      <a:rPr lang="en-US" b="0" i="1" smtClean="0">
                        <a:latin typeface="Cambria Math" panose="02040503050406030204" pitchFamily="18" charset="0"/>
                      </a:rPr>
                      <m:t>𝑘</m:t>
                    </m:r>
                  </m:oMath>
                </a14:m>
                <a:r>
                  <a:rPr lang="en-US" dirty="0"/>
                  <a:t> right singular vectors of </a:t>
                </a:r>
                <a14:m>
                  <m:oMath xmlns:m="http://schemas.openxmlformats.org/officeDocument/2006/math">
                    <m:r>
                      <a:rPr lang="en-US" b="0" i="1" smtClean="0">
                        <a:latin typeface="Cambria Math" panose="02040503050406030204" pitchFamily="18" charset="0"/>
                      </a:rPr>
                      <m:t>𝐴</m:t>
                    </m:r>
                  </m:oMath>
                </a14:m>
                <a:r>
                  <a:rPr lang="en-US" dirty="0"/>
                  <a:t>.</a:t>
                </a:r>
              </a:p>
              <a:p>
                <a:pPr marL="457200" indent="-457200">
                  <a:buFont typeface="+mj-lt"/>
                  <a:buAutoNum type="arabicPeriod"/>
                </a:pPr>
                <a:r>
                  <a:rPr lang="en-US" dirty="0"/>
                  <a:t>Project data points to </a:t>
                </a:r>
                <a14:m>
                  <m:oMath xmlns:m="http://schemas.openxmlformats.org/officeDocument/2006/math">
                    <m:r>
                      <a:rPr lang="en-US" b="0" i="1" smtClean="0">
                        <a:latin typeface="Cambria Math" panose="02040503050406030204" pitchFamily="18" charset="0"/>
                      </a:rPr>
                      <m:t>𝑉</m:t>
                    </m:r>
                  </m:oMath>
                </a14:m>
                <a:r>
                  <a:rPr lang="en-US" dirty="0"/>
                  <a:t> (lower dimensional subspace of </a:t>
                </a:r>
                <a14:m>
                  <m:oMath xmlns:m="http://schemas.openxmlformats.org/officeDocument/2006/math">
                    <m:r>
                      <a:rPr lang="en-US" b="0" i="1" smtClean="0">
                        <a:latin typeface="Cambria Math" panose="02040503050406030204" pitchFamily="18" charset="0"/>
                      </a:rPr>
                      <m:t>𝐴</m:t>
                    </m:r>
                  </m:oMath>
                </a14:m>
                <a:r>
                  <a:rPr lang="en-US" dirty="0"/>
                  <a:t>).</a:t>
                </a:r>
              </a:p>
              <a:p>
                <a:pPr marL="457200" indent="-457200">
                  <a:buFont typeface="+mj-lt"/>
                  <a:buAutoNum type="arabicPeriod"/>
                </a:pPr>
                <a:r>
                  <a:rPr lang="en-US" dirty="0"/>
                  <a:t>Cluster the projected points (various methods).</a:t>
                </a:r>
              </a:p>
              <a:p>
                <a:pPr marL="457200" indent="-457200">
                  <a:buFont typeface="+mj-lt"/>
                  <a:buAutoNum type="arabicPeriod"/>
                </a:pPr>
                <a:endParaRPr lang="en-US" dirty="0"/>
              </a:p>
              <a:p>
                <a:r>
                  <a:rPr lang="en-US" dirty="0"/>
                  <a:t>Spectral clustering is often a pre-processing step that refines other methods of clustering.</a:t>
                </a:r>
              </a:p>
              <a:p>
                <a:pPr lvl="1"/>
                <a:r>
                  <a:rPr lang="en-US" dirty="0"/>
                  <a:t>Ex. </a:t>
                </a:r>
                <a14:m>
                  <m:oMath xmlns:m="http://schemas.openxmlformats.org/officeDocument/2006/math">
                    <m:r>
                      <a:rPr lang="en-US" b="0" i="1" smtClean="0">
                        <a:latin typeface="Cambria Math" panose="02040503050406030204" pitchFamily="18" charset="0"/>
                      </a:rPr>
                      <m:t>𝑘</m:t>
                    </m:r>
                  </m:oMath>
                </a14:m>
                <a:r>
                  <a:rPr lang="en-US" dirty="0"/>
                  <a:t>-means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AEB7745-61F5-0D61-67E5-E69D7157EC66}"/>
                  </a:ext>
                </a:extLst>
              </p:cNvPr>
              <p:cNvSpPr>
                <a:spLocks noGrp="1" noRot="1" noChangeAspect="1" noMove="1" noResize="1" noEditPoints="1" noAdjustHandles="1" noChangeArrowheads="1" noChangeShapeType="1" noTextEdit="1"/>
              </p:cNvSpPr>
              <p:nvPr>
                <p:ph idx="1"/>
              </p:nvPr>
            </p:nvSpPr>
            <p:spPr>
              <a:xfrm>
                <a:off x="838200" y="1588655"/>
                <a:ext cx="5861258" cy="4588308"/>
              </a:xfrm>
              <a:blipFill>
                <a:blip r:embed="rId4"/>
                <a:stretch>
                  <a:fillRect l="-1457" t="-172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BA5B9E7F-AD86-91F3-B8FA-7F728BA8D9B0}"/>
              </a:ext>
            </a:extLst>
          </p:cNvPr>
          <p:cNvGrpSpPr/>
          <p:nvPr/>
        </p:nvGrpSpPr>
        <p:grpSpPr>
          <a:xfrm>
            <a:off x="7685629" y="1454898"/>
            <a:ext cx="1541985" cy="1354333"/>
            <a:chOff x="7685629" y="1454898"/>
            <a:chExt cx="1541985" cy="1354333"/>
          </a:xfrm>
        </p:grpSpPr>
        <p:sp>
          <p:nvSpPr>
            <p:cNvPr id="4" name="Oval 3">
              <a:extLst>
                <a:ext uri="{FF2B5EF4-FFF2-40B4-BE49-F238E27FC236}">
                  <a16:creationId xmlns:a16="http://schemas.microsoft.com/office/drawing/2014/main" id="{448012DA-3585-E211-202B-2C806D24B66E}"/>
                </a:ext>
              </a:extLst>
            </p:cNvPr>
            <p:cNvSpPr/>
            <p:nvPr/>
          </p:nvSpPr>
          <p:spPr>
            <a:xfrm>
              <a:off x="8098971" y="1588655"/>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73FC032-C312-20C8-6CB9-40CA306B2F5E}"/>
                </a:ext>
              </a:extLst>
            </p:cNvPr>
            <p:cNvSpPr/>
            <p:nvPr/>
          </p:nvSpPr>
          <p:spPr>
            <a:xfrm>
              <a:off x="8155576" y="18386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E41B195-1139-6AFA-F338-346973957305}"/>
                </a:ext>
              </a:extLst>
            </p:cNvPr>
            <p:cNvSpPr/>
            <p:nvPr/>
          </p:nvSpPr>
          <p:spPr>
            <a:xfrm>
              <a:off x="8349090" y="190031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8850CF-DE2D-B531-5E7B-7028FD751D81}"/>
                </a:ext>
              </a:extLst>
            </p:cNvPr>
            <p:cNvSpPr/>
            <p:nvPr/>
          </p:nvSpPr>
          <p:spPr>
            <a:xfrm>
              <a:off x="8869680" y="198558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F2E9CF-8AEE-9B8C-BFF1-15D25874C2C5}"/>
                </a:ext>
              </a:extLst>
            </p:cNvPr>
            <p:cNvSpPr/>
            <p:nvPr/>
          </p:nvSpPr>
          <p:spPr>
            <a:xfrm>
              <a:off x="8499566" y="22958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438012A-E219-E8C3-3D7C-68FE866C86D2}"/>
                </a:ext>
              </a:extLst>
            </p:cNvPr>
            <p:cNvSpPr/>
            <p:nvPr/>
          </p:nvSpPr>
          <p:spPr>
            <a:xfrm>
              <a:off x="8713117" y="224228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66A470-E48F-6982-7220-F7344EA8ECBF}"/>
                </a:ext>
              </a:extLst>
            </p:cNvPr>
            <p:cNvSpPr/>
            <p:nvPr/>
          </p:nvSpPr>
          <p:spPr>
            <a:xfrm>
              <a:off x="8985127" y="2481872"/>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54E94B-B56B-1993-478C-CEA59371C8CF}"/>
                </a:ext>
              </a:extLst>
            </p:cNvPr>
            <p:cNvSpPr/>
            <p:nvPr/>
          </p:nvSpPr>
          <p:spPr>
            <a:xfrm>
              <a:off x="7840378" y="18386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8A8302-CE46-AAAC-81B1-E9D992ED0072}"/>
                </a:ext>
              </a:extLst>
            </p:cNvPr>
            <p:cNvSpPr/>
            <p:nvPr/>
          </p:nvSpPr>
          <p:spPr>
            <a:xfrm>
              <a:off x="7685679" y="202353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5F64A0-A83A-82EA-386A-C184F5589368}"/>
                </a:ext>
              </a:extLst>
            </p:cNvPr>
            <p:cNvSpPr/>
            <p:nvPr/>
          </p:nvSpPr>
          <p:spPr>
            <a:xfrm>
              <a:off x="8062547" y="205115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C46CFE3-12D9-952D-11DF-B32699140478}"/>
                </a:ext>
              </a:extLst>
            </p:cNvPr>
            <p:cNvSpPr/>
            <p:nvPr/>
          </p:nvSpPr>
          <p:spPr>
            <a:xfrm>
              <a:off x="8301193" y="2132764"/>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3B2A86B-A19C-1078-8E74-A66B9086A2FB}"/>
                </a:ext>
              </a:extLst>
            </p:cNvPr>
            <p:cNvSpPr/>
            <p:nvPr/>
          </p:nvSpPr>
          <p:spPr>
            <a:xfrm>
              <a:off x="7899157" y="230115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715FE29-CFA7-7470-1E11-8E1535C2D65E}"/>
                </a:ext>
              </a:extLst>
            </p:cNvPr>
            <p:cNvSpPr/>
            <p:nvPr/>
          </p:nvSpPr>
          <p:spPr>
            <a:xfrm>
              <a:off x="8287293" y="229097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1DC39A-FBAD-2095-BAE0-3A77969B5005}"/>
                </a:ext>
              </a:extLst>
            </p:cNvPr>
            <p:cNvSpPr/>
            <p:nvPr/>
          </p:nvSpPr>
          <p:spPr>
            <a:xfrm>
              <a:off x="8605242" y="253663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FE79F9-0ED5-8C15-9C32-5CF4AC25AD18}"/>
                </a:ext>
              </a:extLst>
            </p:cNvPr>
            <p:cNvSpPr/>
            <p:nvPr/>
          </p:nvSpPr>
          <p:spPr>
            <a:xfrm>
              <a:off x="8557344" y="147388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AD4BD8C-D972-F755-83E7-850A69F50E74}"/>
                </a:ext>
              </a:extLst>
            </p:cNvPr>
            <p:cNvSpPr/>
            <p:nvPr/>
          </p:nvSpPr>
          <p:spPr>
            <a:xfrm>
              <a:off x="8888588" y="169500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A56187C-00DB-FAB3-903B-0638B84F9126}"/>
                </a:ext>
              </a:extLst>
            </p:cNvPr>
            <p:cNvSpPr/>
            <p:nvPr/>
          </p:nvSpPr>
          <p:spPr>
            <a:xfrm>
              <a:off x="8452971" y="160286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CB80A83-3DFF-069D-2975-B3CB616C6C39}"/>
                </a:ext>
              </a:extLst>
            </p:cNvPr>
            <p:cNvSpPr/>
            <p:nvPr/>
          </p:nvSpPr>
          <p:spPr>
            <a:xfrm>
              <a:off x="8595361" y="197999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EB6A50-1247-CA8F-4E54-45035FC7B550}"/>
                </a:ext>
              </a:extLst>
            </p:cNvPr>
            <p:cNvSpPr/>
            <p:nvPr/>
          </p:nvSpPr>
          <p:spPr>
            <a:xfrm>
              <a:off x="9011400" y="190425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C86E80-61D3-2B1F-A6B1-10A4C5F7C8CB}"/>
                </a:ext>
              </a:extLst>
            </p:cNvPr>
            <p:cNvSpPr/>
            <p:nvPr/>
          </p:nvSpPr>
          <p:spPr>
            <a:xfrm>
              <a:off x="9131819" y="1996393"/>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033E15-EA34-E7FE-231E-76727D95CCF0}"/>
                </a:ext>
              </a:extLst>
            </p:cNvPr>
            <p:cNvSpPr/>
            <p:nvPr/>
          </p:nvSpPr>
          <p:spPr>
            <a:xfrm>
              <a:off x="8696202" y="190425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68CF0D-25B6-0ED4-9FBB-94AAFEB10DEA}"/>
                </a:ext>
              </a:extLst>
            </p:cNvPr>
            <p:cNvSpPr/>
            <p:nvPr/>
          </p:nvSpPr>
          <p:spPr>
            <a:xfrm>
              <a:off x="8911490" y="2277196"/>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81555FD-0E72-4DEE-DBE6-89A1AEBC488C}"/>
                </a:ext>
              </a:extLst>
            </p:cNvPr>
            <p:cNvSpPr/>
            <p:nvPr/>
          </p:nvSpPr>
          <p:spPr>
            <a:xfrm>
              <a:off x="8291117" y="260758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6F727F-B0FF-F367-FF47-E61F2A3AAACD}"/>
                </a:ext>
              </a:extLst>
            </p:cNvPr>
            <p:cNvSpPr/>
            <p:nvPr/>
          </p:nvSpPr>
          <p:spPr>
            <a:xfrm>
              <a:off x="8411536" y="2699715"/>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046FB85-D91A-9D85-FE27-07089D1889D2}"/>
                </a:ext>
              </a:extLst>
            </p:cNvPr>
            <p:cNvSpPr/>
            <p:nvPr/>
          </p:nvSpPr>
          <p:spPr>
            <a:xfrm>
              <a:off x="7975919" y="260758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EBCEDCC-B611-6B9C-9403-8BE4BA352022}"/>
                </a:ext>
              </a:extLst>
            </p:cNvPr>
            <p:cNvSpPr/>
            <p:nvPr/>
          </p:nvSpPr>
          <p:spPr>
            <a:xfrm>
              <a:off x="7881163" y="1583404"/>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3F439DD-AA2E-7237-C1B3-4DD53316B29E}"/>
                </a:ext>
              </a:extLst>
            </p:cNvPr>
            <p:cNvSpPr/>
            <p:nvPr/>
          </p:nvSpPr>
          <p:spPr>
            <a:xfrm>
              <a:off x="7888275" y="207828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E702FD-DDCA-1080-4C47-ED072C0B5B32}"/>
                </a:ext>
              </a:extLst>
            </p:cNvPr>
            <p:cNvSpPr/>
            <p:nvPr/>
          </p:nvSpPr>
          <p:spPr>
            <a:xfrm>
              <a:off x="8121246" y="231100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1740DB0-5036-72BF-D98E-39F9485D4052}"/>
                </a:ext>
              </a:extLst>
            </p:cNvPr>
            <p:cNvSpPr/>
            <p:nvPr/>
          </p:nvSpPr>
          <p:spPr>
            <a:xfrm>
              <a:off x="7685629" y="221886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AF36CC8-3E28-98F2-29B7-2B050B937A19}"/>
                </a:ext>
              </a:extLst>
            </p:cNvPr>
            <p:cNvSpPr/>
            <p:nvPr/>
          </p:nvSpPr>
          <p:spPr>
            <a:xfrm>
              <a:off x="7833265" y="247416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9F5A914-49A7-5F7F-A56E-52D812BA3035}"/>
                </a:ext>
              </a:extLst>
            </p:cNvPr>
            <p:cNvSpPr/>
            <p:nvPr/>
          </p:nvSpPr>
          <p:spPr>
            <a:xfrm>
              <a:off x="8325692" y="145489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282D308-F813-2213-3A02-93B0D96EACF0}"/>
                </a:ext>
              </a:extLst>
            </p:cNvPr>
            <p:cNvSpPr/>
            <p:nvPr/>
          </p:nvSpPr>
          <p:spPr>
            <a:xfrm>
              <a:off x="8606047" y="1734286"/>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9522860-976B-343A-18F0-C49F1C0CE4A4}"/>
                </a:ext>
              </a:extLst>
            </p:cNvPr>
            <p:cNvSpPr/>
            <p:nvPr/>
          </p:nvSpPr>
          <p:spPr>
            <a:xfrm>
              <a:off x="9057697" y="2091553"/>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1554CA-62E5-DEE9-D7AD-DFBCDA5C6997}"/>
                </a:ext>
              </a:extLst>
            </p:cNvPr>
            <p:cNvSpPr/>
            <p:nvPr/>
          </p:nvSpPr>
          <p:spPr>
            <a:xfrm>
              <a:off x="8405073" y="245383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a:extLst>
              <a:ext uri="{FF2B5EF4-FFF2-40B4-BE49-F238E27FC236}">
                <a16:creationId xmlns:a16="http://schemas.microsoft.com/office/drawing/2014/main" id="{FC70FD1D-43CC-A239-B30F-FE5059CF7968}"/>
              </a:ext>
            </a:extLst>
          </p:cNvPr>
          <p:cNvGrpSpPr/>
          <p:nvPr/>
        </p:nvGrpSpPr>
        <p:grpSpPr>
          <a:xfrm>
            <a:off x="8661180" y="1417856"/>
            <a:ext cx="1608964" cy="1354333"/>
            <a:chOff x="8661180" y="1417856"/>
            <a:chExt cx="1608964" cy="1354333"/>
          </a:xfrm>
        </p:grpSpPr>
        <p:grpSp>
          <p:nvGrpSpPr>
            <p:cNvPr id="78" name="Group 77">
              <a:extLst>
                <a:ext uri="{FF2B5EF4-FFF2-40B4-BE49-F238E27FC236}">
                  <a16:creationId xmlns:a16="http://schemas.microsoft.com/office/drawing/2014/main" id="{AE67C237-52E5-F222-29A8-0BC47764DCBB}"/>
                </a:ext>
              </a:extLst>
            </p:cNvPr>
            <p:cNvGrpSpPr/>
            <p:nvPr/>
          </p:nvGrpSpPr>
          <p:grpSpPr>
            <a:xfrm rot="10231969">
              <a:off x="8661180" y="1417856"/>
              <a:ext cx="1608964" cy="1354333"/>
              <a:chOff x="7685629" y="1454898"/>
              <a:chExt cx="1608964" cy="1354333"/>
            </a:xfrm>
            <a:solidFill>
              <a:srgbClr val="FF0000"/>
            </a:solidFill>
          </p:grpSpPr>
          <p:sp>
            <p:nvSpPr>
              <p:cNvPr id="79" name="Oval 78">
                <a:extLst>
                  <a:ext uri="{FF2B5EF4-FFF2-40B4-BE49-F238E27FC236}">
                    <a16:creationId xmlns:a16="http://schemas.microsoft.com/office/drawing/2014/main" id="{2BE123F9-F60A-08D6-8366-F76B15AEA6B3}"/>
                  </a:ext>
                </a:extLst>
              </p:cNvPr>
              <p:cNvSpPr/>
              <p:nvPr/>
            </p:nvSpPr>
            <p:spPr>
              <a:xfrm>
                <a:off x="8098971" y="158865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FDC893-5273-9718-3927-D9D07993A3CD}"/>
                  </a:ext>
                </a:extLst>
              </p:cNvPr>
              <p:cNvSpPr/>
              <p:nvPr/>
            </p:nvSpPr>
            <p:spPr>
              <a:xfrm>
                <a:off x="8155576" y="18386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E19CE382-7B9B-C834-2761-839239528A1C}"/>
                  </a:ext>
                </a:extLst>
              </p:cNvPr>
              <p:cNvSpPr/>
              <p:nvPr/>
            </p:nvSpPr>
            <p:spPr>
              <a:xfrm>
                <a:off x="8349090" y="190031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A390BAA-6298-A678-A6C8-516B4205B2CD}"/>
                  </a:ext>
                </a:extLst>
              </p:cNvPr>
              <p:cNvSpPr/>
              <p:nvPr/>
            </p:nvSpPr>
            <p:spPr>
              <a:xfrm>
                <a:off x="8867628" y="19033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6DBE9729-5893-9EF3-642A-0B08BF3E6341}"/>
                  </a:ext>
                </a:extLst>
              </p:cNvPr>
              <p:cNvSpPr/>
              <p:nvPr/>
            </p:nvSpPr>
            <p:spPr>
              <a:xfrm>
                <a:off x="8629520" y="224882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4316B5F-765B-3484-7D03-BF1549F7FFDE}"/>
                  </a:ext>
                </a:extLst>
              </p:cNvPr>
              <p:cNvSpPr/>
              <p:nvPr/>
            </p:nvSpPr>
            <p:spPr>
              <a:xfrm>
                <a:off x="8745936" y="243020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D83CE1E-F20C-996F-9C9A-8B536B3C71B7}"/>
                  </a:ext>
                </a:extLst>
              </p:cNvPr>
              <p:cNvSpPr/>
              <p:nvPr/>
            </p:nvSpPr>
            <p:spPr>
              <a:xfrm>
                <a:off x="8985127" y="2481872"/>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5B119C6-A57D-2151-60D0-8D4B58E65DED}"/>
                  </a:ext>
                </a:extLst>
              </p:cNvPr>
              <p:cNvSpPr/>
              <p:nvPr/>
            </p:nvSpPr>
            <p:spPr>
              <a:xfrm>
                <a:off x="7840378" y="18386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5FD4983-44CB-A3E1-8740-440DF172E1EA}"/>
                  </a:ext>
                </a:extLst>
              </p:cNvPr>
              <p:cNvSpPr/>
              <p:nvPr/>
            </p:nvSpPr>
            <p:spPr>
              <a:xfrm>
                <a:off x="7685679" y="202353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B9D8741C-31BF-8CD9-50FD-2885083BC7E6}"/>
                  </a:ext>
                </a:extLst>
              </p:cNvPr>
              <p:cNvSpPr/>
              <p:nvPr/>
            </p:nvSpPr>
            <p:spPr>
              <a:xfrm>
                <a:off x="8062547" y="205115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3A8949E-FA33-5A38-9090-F7111150ABE9}"/>
                  </a:ext>
                </a:extLst>
              </p:cNvPr>
              <p:cNvSpPr/>
              <p:nvPr/>
            </p:nvSpPr>
            <p:spPr>
              <a:xfrm>
                <a:off x="8389935" y="211856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35D4D7DB-FF34-4C33-D2DA-DC64B6B7ACC7}"/>
                  </a:ext>
                </a:extLst>
              </p:cNvPr>
              <p:cNvSpPr/>
              <p:nvPr/>
            </p:nvSpPr>
            <p:spPr>
              <a:xfrm>
                <a:off x="7899157" y="230115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A3968123-957B-4D74-2F09-ACD7CDBC632C}"/>
                  </a:ext>
                </a:extLst>
              </p:cNvPr>
              <p:cNvSpPr/>
              <p:nvPr/>
            </p:nvSpPr>
            <p:spPr>
              <a:xfrm>
                <a:off x="8287293" y="229097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3AA8CAA-C084-7FD7-DB8E-ED32B522C58D}"/>
                  </a:ext>
                </a:extLst>
              </p:cNvPr>
              <p:cNvSpPr/>
              <p:nvPr/>
            </p:nvSpPr>
            <p:spPr>
              <a:xfrm>
                <a:off x="8605242" y="253663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12853F31-B330-D06B-8A66-A6D0416881BD}"/>
                  </a:ext>
                </a:extLst>
              </p:cNvPr>
              <p:cNvSpPr/>
              <p:nvPr/>
            </p:nvSpPr>
            <p:spPr>
              <a:xfrm>
                <a:off x="8557344" y="147388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E7920AD-49C3-CFD9-5386-A79E18C7E46C}"/>
                  </a:ext>
                </a:extLst>
              </p:cNvPr>
              <p:cNvSpPr/>
              <p:nvPr/>
            </p:nvSpPr>
            <p:spPr>
              <a:xfrm>
                <a:off x="8856197" y="1543362"/>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82D1477-0D8C-EADD-E903-7A55ABE5F08C}"/>
                  </a:ext>
                </a:extLst>
              </p:cNvPr>
              <p:cNvSpPr/>
              <p:nvPr/>
            </p:nvSpPr>
            <p:spPr>
              <a:xfrm>
                <a:off x="8452971" y="160286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ED3A404-9B2F-3566-FDC7-9320C21D277E}"/>
                  </a:ext>
                </a:extLst>
              </p:cNvPr>
              <p:cNvSpPr/>
              <p:nvPr/>
            </p:nvSpPr>
            <p:spPr>
              <a:xfrm>
                <a:off x="8595361" y="197999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82B6660-1890-7864-7061-42B9A0B27FD6}"/>
                  </a:ext>
                </a:extLst>
              </p:cNvPr>
              <p:cNvSpPr/>
              <p:nvPr/>
            </p:nvSpPr>
            <p:spPr>
              <a:xfrm>
                <a:off x="9100443" y="180210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94516917-CDB9-4D51-257C-49B130A80413}"/>
                  </a:ext>
                </a:extLst>
              </p:cNvPr>
              <p:cNvSpPr/>
              <p:nvPr/>
            </p:nvSpPr>
            <p:spPr>
              <a:xfrm>
                <a:off x="9198798" y="215481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4AAA2897-149C-6D3A-42F7-BE2379877FA8}"/>
                  </a:ext>
                </a:extLst>
              </p:cNvPr>
              <p:cNvSpPr/>
              <p:nvPr/>
            </p:nvSpPr>
            <p:spPr>
              <a:xfrm>
                <a:off x="8696202" y="190425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B33300C-FC2F-C3EA-20AE-470FF25B3438}"/>
                  </a:ext>
                </a:extLst>
              </p:cNvPr>
              <p:cNvSpPr/>
              <p:nvPr/>
            </p:nvSpPr>
            <p:spPr>
              <a:xfrm>
                <a:off x="8896899" y="2117406"/>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CEDF7DA-7E79-5F1C-6264-0B308EFE719C}"/>
                  </a:ext>
                </a:extLst>
              </p:cNvPr>
              <p:cNvSpPr/>
              <p:nvPr/>
            </p:nvSpPr>
            <p:spPr>
              <a:xfrm>
                <a:off x="8291117" y="260758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8A46712-C6B3-F70E-86E9-9DE7BCA6BE37}"/>
                  </a:ext>
                </a:extLst>
              </p:cNvPr>
              <p:cNvSpPr/>
              <p:nvPr/>
            </p:nvSpPr>
            <p:spPr>
              <a:xfrm>
                <a:off x="8411536" y="269971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B3A36E9-AD03-1590-A7AB-067CB85A1834}"/>
                  </a:ext>
                </a:extLst>
              </p:cNvPr>
              <p:cNvSpPr/>
              <p:nvPr/>
            </p:nvSpPr>
            <p:spPr>
              <a:xfrm>
                <a:off x="7975919" y="260758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A40AC45-4BC3-5909-6CD6-46D470BED218}"/>
                  </a:ext>
                </a:extLst>
              </p:cNvPr>
              <p:cNvSpPr/>
              <p:nvPr/>
            </p:nvSpPr>
            <p:spPr>
              <a:xfrm>
                <a:off x="7881163" y="1583404"/>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E3AEBA7-1761-7CBA-D776-38C286C90233}"/>
                  </a:ext>
                </a:extLst>
              </p:cNvPr>
              <p:cNvSpPr/>
              <p:nvPr/>
            </p:nvSpPr>
            <p:spPr>
              <a:xfrm>
                <a:off x="7888275" y="207828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EA1A7CC-9D95-1CB4-1EF7-F0E149F63188}"/>
                  </a:ext>
                </a:extLst>
              </p:cNvPr>
              <p:cNvSpPr/>
              <p:nvPr/>
            </p:nvSpPr>
            <p:spPr>
              <a:xfrm>
                <a:off x="8121246" y="231100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62684E9-39D1-E903-9BA2-84A90A34A459}"/>
                  </a:ext>
                </a:extLst>
              </p:cNvPr>
              <p:cNvSpPr/>
              <p:nvPr/>
            </p:nvSpPr>
            <p:spPr>
              <a:xfrm>
                <a:off x="7685629" y="221886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49F7266-689F-ADFF-D03C-4ACF594CBB0B}"/>
                  </a:ext>
                </a:extLst>
              </p:cNvPr>
              <p:cNvSpPr/>
              <p:nvPr/>
            </p:nvSpPr>
            <p:spPr>
              <a:xfrm>
                <a:off x="7833265" y="247416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B57F9EF1-A6F0-2EBB-2728-27B385EE86A7}"/>
                  </a:ext>
                </a:extLst>
              </p:cNvPr>
              <p:cNvSpPr/>
              <p:nvPr/>
            </p:nvSpPr>
            <p:spPr>
              <a:xfrm>
                <a:off x="8325692" y="145489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D960D1F-25DA-7E93-0495-9C57830F5C99}"/>
                  </a:ext>
                </a:extLst>
              </p:cNvPr>
              <p:cNvSpPr/>
              <p:nvPr/>
            </p:nvSpPr>
            <p:spPr>
              <a:xfrm>
                <a:off x="8606047" y="1734286"/>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9D0FC265-5E4D-9A29-F19C-3900EAFA29A7}"/>
                  </a:ext>
                </a:extLst>
              </p:cNvPr>
              <p:cNvSpPr/>
              <p:nvPr/>
            </p:nvSpPr>
            <p:spPr>
              <a:xfrm>
                <a:off x="9057697" y="2091553"/>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0058925-6091-9318-A5F7-7DE37A29F564}"/>
                  </a:ext>
                </a:extLst>
              </p:cNvPr>
              <p:cNvSpPr/>
              <p:nvPr/>
            </p:nvSpPr>
            <p:spPr>
              <a:xfrm>
                <a:off x="8405073" y="245383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Oval 112">
              <a:extLst>
                <a:ext uri="{FF2B5EF4-FFF2-40B4-BE49-F238E27FC236}">
                  <a16:creationId xmlns:a16="http://schemas.microsoft.com/office/drawing/2014/main" id="{AF620891-8B4E-20D1-D9A6-B8804FE53455}"/>
                </a:ext>
              </a:extLst>
            </p:cNvPr>
            <p:cNvSpPr/>
            <p:nvPr/>
          </p:nvSpPr>
          <p:spPr>
            <a:xfrm rot="10231969">
              <a:off x="8890297" y="1876775"/>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3D1544F3-38F1-10DC-7995-F75817AAA430}"/>
              </a:ext>
            </a:extLst>
          </p:cNvPr>
          <p:cNvGrpSpPr/>
          <p:nvPr/>
        </p:nvGrpSpPr>
        <p:grpSpPr>
          <a:xfrm>
            <a:off x="8025991" y="4790518"/>
            <a:ext cx="830227" cy="763230"/>
            <a:chOff x="7685629" y="1454898"/>
            <a:chExt cx="1541985" cy="1354333"/>
          </a:xfrm>
        </p:grpSpPr>
        <p:sp>
          <p:nvSpPr>
            <p:cNvPr id="116" name="Oval 115">
              <a:extLst>
                <a:ext uri="{FF2B5EF4-FFF2-40B4-BE49-F238E27FC236}">
                  <a16:creationId xmlns:a16="http://schemas.microsoft.com/office/drawing/2014/main" id="{C6CA41C1-3475-8669-9F58-2E9509BA7475}"/>
                </a:ext>
              </a:extLst>
            </p:cNvPr>
            <p:cNvSpPr/>
            <p:nvPr/>
          </p:nvSpPr>
          <p:spPr>
            <a:xfrm>
              <a:off x="8098971" y="1588655"/>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827B223-E743-EB1C-210A-35F0266DA9E0}"/>
                </a:ext>
              </a:extLst>
            </p:cNvPr>
            <p:cNvSpPr/>
            <p:nvPr/>
          </p:nvSpPr>
          <p:spPr>
            <a:xfrm>
              <a:off x="8155576" y="18386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14CB7A44-329D-8505-B0AD-22C6C19ED829}"/>
                </a:ext>
              </a:extLst>
            </p:cNvPr>
            <p:cNvSpPr/>
            <p:nvPr/>
          </p:nvSpPr>
          <p:spPr>
            <a:xfrm>
              <a:off x="8349090" y="190031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5100C94-7D69-8EE0-3C89-8D9AA7391160}"/>
                </a:ext>
              </a:extLst>
            </p:cNvPr>
            <p:cNvSpPr/>
            <p:nvPr/>
          </p:nvSpPr>
          <p:spPr>
            <a:xfrm>
              <a:off x="8869680" y="198558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185ABA4-FF25-247F-0F6E-41E2158694C6}"/>
                </a:ext>
              </a:extLst>
            </p:cNvPr>
            <p:cNvSpPr/>
            <p:nvPr/>
          </p:nvSpPr>
          <p:spPr>
            <a:xfrm>
              <a:off x="8499566" y="22958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8F07AE3-D270-D1DB-5A22-F02494FF0CCD}"/>
                </a:ext>
              </a:extLst>
            </p:cNvPr>
            <p:cNvSpPr/>
            <p:nvPr/>
          </p:nvSpPr>
          <p:spPr>
            <a:xfrm>
              <a:off x="8713117" y="224228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21E7E10-159F-CF1A-4B91-1DA0E3FB9237}"/>
                </a:ext>
              </a:extLst>
            </p:cNvPr>
            <p:cNvSpPr/>
            <p:nvPr/>
          </p:nvSpPr>
          <p:spPr>
            <a:xfrm>
              <a:off x="8985127" y="2481872"/>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FA0E103-994C-F828-E9E6-576E2341D038}"/>
                </a:ext>
              </a:extLst>
            </p:cNvPr>
            <p:cNvSpPr/>
            <p:nvPr/>
          </p:nvSpPr>
          <p:spPr>
            <a:xfrm>
              <a:off x="7840378" y="183869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31F355-FBB9-2B89-339B-4F9509F36218}"/>
                </a:ext>
              </a:extLst>
            </p:cNvPr>
            <p:cNvSpPr/>
            <p:nvPr/>
          </p:nvSpPr>
          <p:spPr>
            <a:xfrm>
              <a:off x="7685679" y="202353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1497794-B68E-2616-4D38-98787C6793D3}"/>
                </a:ext>
              </a:extLst>
            </p:cNvPr>
            <p:cNvSpPr/>
            <p:nvPr/>
          </p:nvSpPr>
          <p:spPr>
            <a:xfrm>
              <a:off x="8062547" y="205115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EF4F0E6-ABAC-6DB5-2F08-3F1197BC9B3B}"/>
                </a:ext>
              </a:extLst>
            </p:cNvPr>
            <p:cNvSpPr/>
            <p:nvPr/>
          </p:nvSpPr>
          <p:spPr>
            <a:xfrm>
              <a:off x="8301193" y="2132764"/>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88927FD-230F-C444-8419-021588A85AC7}"/>
                </a:ext>
              </a:extLst>
            </p:cNvPr>
            <p:cNvSpPr/>
            <p:nvPr/>
          </p:nvSpPr>
          <p:spPr>
            <a:xfrm>
              <a:off x="7899157" y="230115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1B51D99-6416-34C8-E852-B883C791C1B6}"/>
                </a:ext>
              </a:extLst>
            </p:cNvPr>
            <p:cNvSpPr/>
            <p:nvPr/>
          </p:nvSpPr>
          <p:spPr>
            <a:xfrm>
              <a:off x="8287293" y="229097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3949B642-A724-4F85-4F2F-D8ACB9FB9226}"/>
                </a:ext>
              </a:extLst>
            </p:cNvPr>
            <p:cNvSpPr/>
            <p:nvPr/>
          </p:nvSpPr>
          <p:spPr>
            <a:xfrm>
              <a:off x="8605242" y="253663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E44D0EAA-5B09-0C28-1746-075F3FBEAB1A}"/>
                </a:ext>
              </a:extLst>
            </p:cNvPr>
            <p:cNvSpPr/>
            <p:nvPr/>
          </p:nvSpPr>
          <p:spPr>
            <a:xfrm>
              <a:off x="8557344" y="147388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0FE552D2-DAE9-10DE-FECA-EF5E1B20A183}"/>
                </a:ext>
              </a:extLst>
            </p:cNvPr>
            <p:cNvSpPr/>
            <p:nvPr/>
          </p:nvSpPr>
          <p:spPr>
            <a:xfrm>
              <a:off x="8888588" y="169500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9E03942-0D47-44D9-CF63-68A5F13C410F}"/>
                </a:ext>
              </a:extLst>
            </p:cNvPr>
            <p:cNvSpPr/>
            <p:nvPr/>
          </p:nvSpPr>
          <p:spPr>
            <a:xfrm>
              <a:off x="8452971" y="160286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D5A91EFB-7087-05AA-00B4-E61E397613A2}"/>
                </a:ext>
              </a:extLst>
            </p:cNvPr>
            <p:cNvSpPr/>
            <p:nvPr/>
          </p:nvSpPr>
          <p:spPr>
            <a:xfrm>
              <a:off x="8595361" y="197999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8C191B6-7699-233D-34C3-C34E65BD8231}"/>
                </a:ext>
              </a:extLst>
            </p:cNvPr>
            <p:cNvSpPr/>
            <p:nvPr/>
          </p:nvSpPr>
          <p:spPr>
            <a:xfrm>
              <a:off x="9011400" y="190425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6C12417F-A3F4-7490-5680-1520376D2D16}"/>
                </a:ext>
              </a:extLst>
            </p:cNvPr>
            <p:cNvSpPr/>
            <p:nvPr/>
          </p:nvSpPr>
          <p:spPr>
            <a:xfrm>
              <a:off x="9131819" y="1996393"/>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7078124-14EB-59B1-D95A-E948540AE566}"/>
                </a:ext>
              </a:extLst>
            </p:cNvPr>
            <p:cNvSpPr/>
            <p:nvPr/>
          </p:nvSpPr>
          <p:spPr>
            <a:xfrm>
              <a:off x="8696202" y="190425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7137F81-9416-B50D-1DDC-BF1BCF805822}"/>
                </a:ext>
              </a:extLst>
            </p:cNvPr>
            <p:cNvSpPr/>
            <p:nvPr/>
          </p:nvSpPr>
          <p:spPr>
            <a:xfrm>
              <a:off x="8911490" y="2277196"/>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FD6A13F-B219-F6D2-F3B5-DABEE6F342A0}"/>
                </a:ext>
              </a:extLst>
            </p:cNvPr>
            <p:cNvSpPr/>
            <p:nvPr/>
          </p:nvSpPr>
          <p:spPr>
            <a:xfrm>
              <a:off x="8291117" y="260758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6243EEA-DCFD-073E-7DA0-B514C29B2EEB}"/>
                </a:ext>
              </a:extLst>
            </p:cNvPr>
            <p:cNvSpPr/>
            <p:nvPr/>
          </p:nvSpPr>
          <p:spPr>
            <a:xfrm>
              <a:off x="8411536" y="2699715"/>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E844CC08-9455-185F-ED6E-223263FCD3F7}"/>
                </a:ext>
              </a:extLst>
            </p:cNvPr>
            <p:cNvSpPr/>
            <p:nvPr/>
          </p:nvSpPr>
          <p:spPr>
            <a:xfrm>
              <a:off x="7975919" y="260758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6279F00-EFCF-2133-9C83-E031EE211786}"/>
                </a:ext>
              </a:extLst>
            </p:cNvPr>
            <p:cNvSpPr/>
            <p:nvPr/>
          </p:nvSpPr>
          <p:spPr>
            <a:xfrm>
              <a:off x="7881163" y="1583404"/>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93B8C26-D037-B2BE-62E1-2E2B49F18B33}"/>
                </a:ext>
              </a:extLst>
            </p:cNvPr>
            <p:cNvSpPr/>
            <p:nvPr/>
          </p:nvSpPr>
          <p:spPr>
            <a:xfrm>
              <a:off x="7888275" y="2078289"/>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0B88C943-B667-8EFB-00CA-B0B91B073CD7}"/>
                </a:ext>
              </a:extLst>
            </p:cNvPr>
            <p:cNvSpPr/>
            <p:nvPr/>
          </p:nvSpPr>
          <p:spPr>
            <a:xfrm>
              <a:off x="8121246" y="2311001"/>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85707ED-BF50-7C92-0689-B6B6215070E2}"/>
                </a:ext>
              </a:extLst>
            </p:cNvPr>
            <p:cNvSpPr/>
            <p:nvPr/>
          </p:nvSpPr>
          <p:spPr>
            <a:xfrm>
              <a:off x="7685629" y="221886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FD14E6C-F2E0-985D-EF7E-A28BD20EC26E}"/>
                </a:ext>
              </a:extLst>
            </p:cNvPr>
            <p:cNvSpPr/>
            <p:nvPr/>
          </p:nvSpPr>
          <p:spPr>
            <a:xfrm>
              <a:off x="7833265" y="2474160"/>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172721BC-BFDF-F698-B529-8368B948868C}"/>
                </a:ext>
              </a:extLst>
            </p:cNvPr>
            <p:cNvSpPr/>
            <p:nvPr/>
          </p:nvSpPr>
          <p:spPr>
            <a:xfrm>
              <a:off x="8325692" y="1454898"/>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D72336A-A6B4-3A29-6EBD-A89F842DA790}"/>
                </a:ext>
              </a:extLst>
            </p:cNvPr>
            <p:cNvSpPr/>
            <p:nvPr/>
          </p:nvSpPr>
          <p:spPr>
            <a:xfrm>
              <a:off x="8606047" y="1734286"/>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DFF33362-A240-A3BE-3E6A-0D4A5812B20B}"/>
                </a:ext>
              </a:extLst>
            </p:cNvPr>
            <p:cNvSpPr/>
            <p:nvPr/>
          </p:nvSpPr>
          <p:spPr>
            <a:xfrm>
              <a:off x="9057697" y="2091553"/>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ECF030DF-7AAB-B586-D449-BD3D9CDB1E04}"/>
                </a:ext>
              </a:extLst>
            </p:cNvPr>
            <p:cNvSpPr/>
            <p:nvPr/>
          </p:nvSpPr>
          <p:spPr>
            <a:xfrm>
              <a:off x="8405073" y="2453837"/>
              <a:ext cx="95795" cy="10951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B12DC30C-8D02-2902-8F0E-3A4CFE9C78DE}"/>
              </a:ext>
            </a:extLst>
          </p:cNvPr>
          <p:cNvGrpSpPr/>
          <p:nvPr/>
        </p:nvGrpSpPr>
        <p:grpSpPr>
          <a:xfrm>
            <a:off x="9036962" y="4817066"/>
            <a:ext cx="871288" cy="758179"/>
            <a:chOff x="8661180" y="1417856"/>
            <a:chExt cx="1608964" cy="1354333"/>
          </a:xfrm>
          <a:solidFill>
            <a:srgbClr val="00B0F0"/>
          </a:solidFill>
        </p:grpSpPr>
        <p:grpSp>
          <p:nvGrpSpPr>
            <p:cNvPr id="151" name="Group 150">
              <a:extLst>
                <a:ext uri="{FF2B5EF4-FFF2-40B4-BE49-F238E27FC236}">
                  <a16:creationId xmlns:a16="http://schemas.microsoft.com/office/drawing/2014/main" id="{3BDE0397-A80E-691B-7803-04FE26BB161D}"/>
                </a:ext>
              </a:extLst>
            </p:cNvPr>
            <p:cNvGrpSpPr/>
            <p:nvPr/>
          </p:nvGrpSpPr>
          <p:grpSpPr>
            <a:xfrm rot="10231969">
              <a:off x="8661180" y="1417856"/>
              <a:ext cx="1608964" cy="1354333"/>
              <a:chOff x="7685629" y="1454898"/>
              <a:chExt cx="1608964" cy="1354333"/>
            </a:xfrm>
            <a:grpFill/>
          </p:grpSpPr>
          <p:sp>
            <p:nvSpPr>
              <p:cNvPr id="153" name="Oval 152">
                <a:extLst>
                  <a:ext uri="{FF2B5EF4-FFF2-40B4-BE49-F238E27FC236}">
                    <a16:creationId xmlns:a16="http://schemas.microsoft.com/office/drawing/2014/main" id="{C3B3E1B9-7957-4BE3-43D3-C6D90FAD3B21}"/>
                  </a:ext>
                </a:extLst>
              </p:cNvPr>
              <p:cNvSpPr/>
              <p:nvPr/>
            </p:nvSpPr>
            <p:spPr>
              <a:xfrm>
                <a:off x="8098971" y="158865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4E17E0FD-762E-3857-2D52-22EAB1DF1148}"/>
                  </a:ext>
                </a:extLst>
              </p:cNvPr>
              <p:cNvSpPr/>
              <p:nvPr/>
            </p:nvSpPr>
            <p:spPr>
              <a:xfrm>
                <a:off x="8155576" y="18386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FD4B6D9-231D-E97E-6F79-71A2A3E47789}"/>
                  </a:ext>
                </a:extLst>
              </p:cNvPr>
              <p:cNvSpPr/>
              <p:nvPr/>
            </p:nvSpPr>
            <p:spPr>
              <a:xfrm>
                <a:off x="8349090" y="190031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565F31A2-C96A-F392-2F3F-9B3EB7A45EB7}"/>
                  </a:ext>
                </a:extLst>
              </p:cNvPr>
              <p:cNvSpPr/>
              <p:nvPr/>
            </p:nvSpPr>
            <p:spPr>
              <a:xfrm>
                <a:off x="8867628" y="19033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72FA76D-D2B6-E758-E93B-EED27279218B}"/>
                  </a:ext>
                </a:extLst>
              </p:cNvPr>
              <p:cNvSpPr/>
              <p:nvPr/>
            </p:nvSpPr>
            <p:spPr>
              <a:xfrm>
                <a:off x="8629520" y="224882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86F3B2CB-7629-6473-61AE-03DC2A824247}"/>
                  </a:ext>
                </a:extLst>
              </p:cNvPr>
              <p:cNvSpPr/>
              <p:nvPr/>
            </p:nvSpPr>
            <p:spPr>
              <a:xfrm>
                <a:off x="8745936" y="243020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0DB6DAB7-E24E-CD5D-ABA2-B7661C7BC8AC}"/>
                  </a:ext>
                </a:extLst>
              </p:cNvPr>
              <p:cNvSpPr/>
              <p:nvPr/>
            </p:nvSpPr>
            <p:spPr>
              <a:xfrm>
                <a:off x="8985127" y="2481872"/>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701832A-6E7E-02DE-8210-2EC0153B5E60}"/>
                  </a:ext>
                </a:extLst>
              </p:cNvPr>
              <p:cNvSpPr/>
              <p:nvPr/>
            </p:nvSpPr>
            <p:spPr>
              <a:xfrm>
                <a:off x="7840378" y="183869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BA8E95B-44D7-8FAE-CBC8-F5269C4C9B07}"/>
                  </a:ext>
                </a:extLst>
              </p:cNvPr>
              <p:cNvSpPr/>
              <p:nvPr/>
            </p:nvSpPr>
            <p:spPr>
              <a:xfrm>
                <a:off x="7685679" y="202353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0816F88F-E501-BE7A-6A03-97AD0AF898CA}"/>
                  </a:ext>
                </a:extLst>
              </p:cNvPr>
              <p:cNvSpPr/>
              <p:nvPr/>
            </p:nvSpPr>
            <p:spPr>
              <a:xfrm>
                <a:off x="8062547" y="205115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3009E732-56E1-C375-056D-979E11EC1A02}"/>
                  </a:ext>
                </a:extLst>
              </p:cNvPr>
              <p:cNvSpPr/>
              <p:nvPr/>
            </p:nvSpPr>
            <p:spPr>
              <a:xfrm>
                <a:off x="8389935" y="211856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D1CA9B27-B2C7-CEC6-7599-E1208899AB28}"/>
                  </a:ext>
                </a:extLst>
              </p:cNvPr>
              <p:cNvSpPr/>
              <p:nvPr/>
            </p:nvSpPr>
            <p:spPr>
              <a:xfrm>
                <a:off x="7899157" y="230115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CFC0770-E6D4-C22C-58AC-9B2EC0F54ABF}"/>
                  </a:ext>
                </a:extLst>
              </p:cNvPr>
              <p:cNvSpPr/>
              <p:nvPr/>
            </p:nvSpPr>
            <p:spPr>
              <a:xfrm>
                <a:off x="8287293" y="229097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1264087C-29CC-C503-1CEE-E45AA33B940E}"/>
                  </a:ext>
                </a:extLst>
              </p:cNvPr>
              <p:cNvSpPr/>
              <p:nvPr/>
            </p:nvSpPr>
            <p:spPr>
              <a:xfrm>
                <a:off x="8605242" y="253663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4DC0785-C945-1D03-8FCE-7AAA10EBFCC4}"/>
                  </a:ext>
                </a:extLst>
              </p:cNvPr>
              <p:cNvSpPr/>
              <p:nvPr/>
            </p:nvSpPr>
            <p:spPr>
              <a:xfrm>
                <a:off x="8557344" y="147388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C1F41609-3A14-07A3-FDBA-3879FBAE7A13}"/>
                  </a:ext>
                </a:extLst>
              </p:cNvPr>
              <p:cNvSpPr/>
              <p:nvPr/>
            </p:nvSpPr>
            <p:spPr>
              <a:xfrm>
                <a:off x="8856197" y="1543362"/>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09C8B210-42A2-91C8-5208-11F6FC58CDB5}"/>
                  </a:ext>
                </a:extLst>
              </p:cNvPr>
              <p:cNvSpPr/>
              <p:nvPr/>
            </p:nvSpPr>
            <p:spPr>
              <a:xfrm>
                <a:off x="8452971" y="160286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AF7D176-E637-1503-E8BD-4F467215AE15}"/>
                  </a:ext>
                </a:extLst>
              </p:cNvPr>
              <p:cNvSpPr/>
              <p:nvPr/>
            </p:nvSpPr>
            <p:spPr>
              <a:xfrm>
                <a:off x="8595361" y="197999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9D3A53C7-1DB5-390A-55D2-05605959C5E7}"/>
                  </a:ext>
                </a:extLst>
              </p:cNvPr>
              <p:cNvSpPr/>
              <p:nvPr/>
            </p:nvSpPr>
            <p:spPr>
              <a:xfrm>
                <a:off x="9100443" y="180210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AC9C35A7-98D7-07E2-41DA-9D57A416FA0A}"/>
                  </a:ext>
                </a:extLst>
              </p:cNvPr>
              <p:cNvSpPr/>
              <p:nvPr/>
            </p:nvSpPr>
            <p:spPr>
              <a:xfrm>
                <a:off x="9198798" y="215481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75BF59A-C307-0CAC-C63B-54E65663BD61}"/>
                  </a:ext>
                </a:extLst>
              </p:cNvPr>
              <p:cNvSpPr/>
              <p:nvPr/>
            </p:nvSpPr>
            <p:spPr>
              <a:xfrm>
                <a:off x="8696202" y="190425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9EA929E9-37BE-7CE7-A3EA-A9C6AA89E149}"/>
                  </a:ext>
                </a:extLst>
              </p:cNvPr>
              <p:cNvSpPr/>
              <p:nvPr/>
            </p:nvSpPr>
            <p:spPr>
              <a:xfrm>
                <a:off x="8896899" y="2117406"/>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DC0A1A5-255B-4D52-CE21-392472F45601}"/>
                  </a:ext>
                </a:extLst>
              </p:cNvPr>
              <p:cNvSpPr/>
              <p:nvPr/>
            </p:nvSpPr>
            <p:spPr>
              <a:xfrm>
                <a:off x="8291117" y="260758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B18D5B4-B9EA-D700-5EA2-01A9C2C97343}"/>
                  </a:ext>
                </a:extLst>
              </p:cNvPr>
              <p:cNvSpPr/>
              <p:nvPr/>
            </p:nvSpPr>
            <p:spPr>
              <a:xfrm>
                <a:off x="8411536" y="269971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6DA490C-5C5D-A0E9-F780-464B1B1ABD64}"/>
                  </a:ext>
                </a:extLst>
              </p:cNvPr>
              <p:cNvSpPr/>
              <p:nvPr/>
            </p:nvSpPr>
            <p:spPr>
              <a:xfrm>
                <a:off x="7975919" y="260758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20EA5DD4-AD6D-713E-85C5-3B279EC23C3B}"/>
                  </a:ext>
                </a:extLst>
              </p:cNvPr>
              <p:cNvSpPr/>
              <p:nvPr/>
            </p:nvSpPr>
            <p:spPr>
              <a:xfrm>
                <a:off x="7881163" y="1583404"/>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876633D5-A713-9440-8CBB-310634BBAC08}"/>
                  </a:ext>
                </a:extLst>
              </p:cNvPr>
              <p:cNvSpPr/>
              <p:nvPr/>
            </p:nvSpPr>
            <p:spPr>
              <a:xfrm>
                <a:off x="7888275" y="2078289"/>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F62DA92-002A-21A6-AC62-93068E94CE44}"/>
                  </a:ext>
                </a:extLst>
              </p:cNvPr>
              <p:cNvSpPr/>
              <p:nvPr/>
            </p:nvSpPr>
            <p:spPr>
              <a:xfrm>
                <a:off x="8121246" y="2311001"/>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2BFD66A-3B1B-1CB1-F6F2-BA2C7DE13315}"/>
                  </a:ext>
                </a:extLst>
              </p:cNvPr>
              <p:cNvSpPr/>
              <p:nvPr/>
            </p:nvSpPr>
            <p:spPr>
              <a:xfrm>
                <a:off x="7685629" y="221886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AC4B79B-9711-65E6-95DE-58FF3EBAA309}"/>
                  </a:ext>
                </a:extLst>
              </p:cNvPr>
              <p:cNvSpPr/>
              <p:nvPr/>
            </p:nvSpPr>
            <p:spPr>
              <a:xfrm>
                <a:off x="7833265" y="2474160"/>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A0F7C7F0-48FE-7140-D0E4-7CB0DC730DA0}"/>
                  </a:ext>
                </a:extLst>
              </p:cNvPr>
              <p:cNvSpPr/>
              <p:nvPr/>
            </p:nvSpPr>
            <p:spPr>
              <a:xfrm>
                <a:off x="8325692" y="1454898"/>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87974F17-B718-89F4-3BAF-E70A5CDE5B5F}"/>
                  </a:ext>
                </a:extLst>
              </p:cNvPr>
              <p:cNvSpPr/>
              <p:nvPr/>
            </p:nvSpPr>
            <p:spPr>
              <a:xfrm>
                <a:off x="8606047" y="1734286"/>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87B76047-E3E5-4B87-0087-EFBF05061931}"/>
                  </a:ext>
                </a:extLst>
              </p:cNvPr>
              <p:cNvSpPr/>
              <p:nvPr/>
            </p:nvSpPr>
            <p:spPr>
              <a:xfrm>
                <a:off x="9057697" y="2091553"/>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D54799E1-DB8E-6710-AA0E-6FBE4B88C3C5}"/>
                  </a:ext>
                </a:extLst>
              </p:cNvPr>
              <p:cNvSpPr/>
              <p:nvPr/>
            </p:nvSpPr>
            <p:spPr>
              <a:xfrm>
                <a:off x="8405073" y="2453837"/>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a:extLst>
                <a:ext uri="{FF2B5EF4-FFF2-40B4-BE49-F238E27FC236}">
                  <a16:creationId xmlns:a16="http://schemas.microsoft.com/office/drawing/2014/main" id="{10609E7E-67EA-96B6-6771-366F7C643055}"/>
                </a:ext>
              </a:extLst>
            </p:cNvPr>
            <p:cNvSpPr/>
            <p:nvPr/>
          </p:nvSpPr>
          <p:spPr>
            <a:xfrm rot="10231969">
              <a:off x="8890297" y="1876775"/>
              <a:ext cx="95795" cy="109516"/>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4898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B200-7BDF-AC3D-BED1-5B636AAD0CDF}"/>
              </a:ext>
            </a:extLst>
          </p:cNvPr>
          <p:cNvSpPr>
            <a:spLocks noGrp="1"/>
          </p:cNvSpPr>
          <p:nvPr>
            <p:ph type="title"/>
          </p:nvPr>
        </p:nvSpPr>
        <p:spPr/>
        <p:txBody>
          <a:bodyPr/>
          <a:lstStyle/>
          <a:p>
            <a:r>
              <a:rPr lang="en-US" dirty="0"/>
              <a:t>Spectral Clustering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2E19A5-5BE9-1169-4258-9B20A90A3527}"/>
                  </a:ext>
                </a:extLst>
              </p:cNvPr>
              <p:cNvSpPr>
                <a:spLocks noGrp="1"/>
              </p:cNvSpPr>
              <p:nvPr>
                <p:ph idx="1"/>
              </p:nvPr>
            </p:nvSpPr>
            <p:spPr>
              <a:xfrm>
                <a:off x="838199" y="1588655"/>
                <a:ext cx="10333383" cy="4588308"/>
              </a:xfrm>
            </p:spPr>
            <p:txBody>
              <a:bodyPr/>
              <a:lstStyle/>
              <a:p>
                <a:r>
                  <a:rPr lang="en-US" dirty="0"/>
                  <a:t>Pros</a:t>
                </a:r>
              </a:p>
              <a:p>
                <a:pPr lvl="1"/>
                <a:r>
                  <a:rPr lang="en-US" dirty="0"/>
                  <a:t>No assumptions about cluster shape; good for irregularly shaped data.</a:t>
                </a:r>
              </a:p>
              <a:p>
                <a:pPr lvl="1"/>
                <a:r>
                  <a:rPr lang="en-US" dirty="0"/>
                  <a:t>Introduces linear separability.</a:t>
                </a:r>
              </a:p>
              <a:p>
                <a:pPr marL="457200" lvl="1" indent="0">
                  <a:buNone/>
                </a:pPr>
                <a:endParaRPr lang="en-US" dirty="0"/>
              </a:p>
              <a:p>
                <a:r>
                  <a:rPr lang="en-US" dirty="0"/>
                  <a:t>Cons</a:t>
                </a:r>
              </a:p>
              <a:p>
                <a:pPr lvl="1"/>
                <a:r>
                  <a:rPr lang="en-US" dirty="0"/>
                  <a:t>Sensitive to the choice of rank (</a:t>
                </a:r>
                <a14:m>
                  <m:oMath xmlns:m="http://schemas.openxmlformats.org/officeDocument/2006/math">
                    <m:r>
                      <a:rPr lang="en-US" b="0" i="1" smtClean="0">
                        <a:latin typeface="Cambria Math" panose="02040503050406030204" pitchFamily="18" charset="0"/>
                      </a:rPr>
                      <m:t>𝑘</m:t>
                    </m:r>
                  </m:oMath>
                </a14:m>
                <a:r>
                  <a:rPr lang="en-US" dirty="0"/>
                  <a:t>).</a:t>
                </a:r>
              </a:p>
              <a:p>
                <a:pPr lvl="1"/>
                <a:r>
                  <a:rPr lang="en-US" dirty="0"/>
                  <a:t>Project may result in loss of interpretability.</a:t>
                </a:r>
              </a:p>
            </p:txBody>
          </p:sp>
        </mc:Choice>
        <mc:Fallback xmlns="">
          <p:sp>
            <p:nvSpPr>
              <p:cNvPr id="3" name="Content Placeholder 2">
                <a:extLst>
                  <a:ext uri="{FF2B5EF4-FFF2-40B4-BE49-F238E27FC236}">
                    <a16:creationId xmlns:a16="http://schemas.microsoft.com/office/drawing/2014/main" id="{6D2E19A5-5BE9-1169-4258-9B20A90A3527}"/>
                  </a:ext>
                </a:extLst>
              </p:cNvPr>
              <p:cNvSpPr>
                <a:spLocks noGrp="1" noRot="1" noChangeAspect="1" noMove="1" noResize="1" noEditPoints="1" noAdjustHandles="1" noChangeArrowheads="1" noChangeShapeType="1" noTextEdit="1"/>
              </p:cNvSpPr>
              <p:nvPr>
                <p:ph idx="1"/>
              </p:nvPr>
            </p:nvSpPr>
            <p:spPr>
              <a:xfrm>
                <a:off x="838199" y="1588655"/>
                <a:ext cx="10333383" cy="4588308"/>
              </a:xfrm>
              <a:blipFill>
                <a:blip r:embed="rId3"/>
                <a:stretch>
                  <a:fillRect l="-767" t="-17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428BF6-BB8F-9025-E420-04B6DF40DA97}"/>
                  </a:ext>
                </a:extLst>
              </p:cNvPr>
              <p:cNvSpPr txBox="1"/>
              <p:nvPr/>
            </p:nvSpPr>
            <p:spPr>
              <a:xfrm>
                <a:off x="7294062" y="4382507"/>
                <a:ext cx="1932039"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𝑁𝑎𝑚𝑒</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𝑀𝑎𝑗𝑜𝑟</m:t>
                                  </m:r>
                                </m:e>
                                <m:e>
                                  <m:r>
                                    <a:rPr lang="en-US" b="0" i="1" smtClean="0">
                                      <a:latin typeface="Cambria Math" panose="02040503050406030204" pitchFamily="18" charset="0"/>
                                    </a:rPr>
                                    <m:t>𝐶𝑙𝑎𝑠𝑠𝑖𝑓𝑖𝑐𝑎𝑡𝑖𝑜𝑛</m:t>
                                  </m:r>
                                </m:e>
                                <m:e>
                                  <m:r>
                                    <a:rPr lang="en-US" b="0" i="1" smtClean="0">
                                      <a:latin typeface="Cambria Math" panose="02040503050406030204" pitchFamily="18" charset="0"/>
                                    </a:rPr>
                                    <m:t>𝐸𝑚𝑎𝑖𝑙</m:t>
                                  </m:r>
                                </m:e>
                                <m:e>
                                  <m:r>
                                    <a:rPr lang="en-US" b="0" i="1" smtClean="0">
                                      <a:latin typeface="Cambria Math" panose="02040503050406030204" pitchFamily="18" charset="0"/>
                                    </a:rPr>
                                    <m:t>…</m:t>
                                  </m:r>
                                </m:e>
                              </m:eqArr>
                            </m:den>
                          </m:f>
                        </m:e>
                      </m:d>
                      <m:groupChr>
                        <m:groupChrPr>
                          <m:chr m:val="→"/>
                          <m:vertJc m:val="bot"/>
                          <m:ctrlPr>
                            <a:rPr lang="en-US" b="0" i="1" smtClean="0">
                              <a:latin typeface="Cambria Math" panose="02040503050406030204" pitchFamily="18" charset="0"/>
                            </a:rPr>
                          </m:ctrlPr>
                        </m:groupChrPr>
                        <m:e>
                          <m:r>
                            <m:rPr>
                              <m:brk m:alnAt="2"/>
                            </m:rPr>
                            <a:rPr lang="en-US" b="0" i="1" smtClean="0">
                              <a:latin typeface="Cambria Math" panose="02040503050406030204" pitchFamily="18" charset="0"/>
                            </a:rPr>
                            <m:t>𝑝</m:t>
                          </m:r>
                          <m:r>
                            <a:rPr lang="en-US" b="0" i="1" smtClean="0">
                              <a:latin typeface="Cambria Math" panose="02040503050406030204" pitchFamily="18" charset="0"/>
                            </a:rPr>
                            <m:t>𝑟𝑜𝑗𝑒𝑐𝑡</m:t>
                          </m:r>
                        </m:e>
                      </m:groupChr>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𝐹𝑒𝑎𝑡𝑢𝑟𝑒</m:t>
                              </m:r>
                              <m:r>
                                <a:rPr lang="en-US" b="0" i="1" smtClean="0">
                                  <a:latin typeface="Cambria Math" panose="02040503050406030204" pitchFamily="18" charset="0"/>
                                </a:rPr>
                                <m:t> 1</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m:t>
                                  </m:r>
                                  <m:r>
                                    <a:rPr lang="en-US" b="0" i="1" smtClean="0">
                                      <a:latin typeface="Cambria Math" panose="02040503050406030204" pitchFamily="18" charset="0"/>
                                    </a:rPr>
                                    <m:t>𝐹𝑒𝑎𝑡𝑢𝑟𝑒</m:t>
                                  </m:r>
                                  <m:r>
                                    <a:rPr lang="en-US" b="0" i="1" smtClean="0">
                                      <a:latin typeface="Cambria Math" panose="02040503050406030204" pitchFamily="18" charset="0"/>
                                    </a:rPr>
                                    <m:t> 2</m:t>
                                  </m:r>
                                </m:e>
                                <m:e>
                                  <m:r>
                                    <a:rPr lang="en-US" b="0" i="1" smtClean="0">
                                      <a:latin typeface="Cambria Math" panose="02040503050406030204" pitchFamily="18" charset="0"/>
                                    </a:rPr>
                                    <m:t>?</m:t>
                                  </m:r>
                                  <m:r>
                                    <a:rPr lang="en-US" b="0" i="1" smtClean="0">
                                      <a:latin typeface="Cambria Math" panose="02040503050406030204" pitchFamily="18" charset="0"/>
                                    </a:rPr>
                                    <m:t>𝐹𝑒𝑎𝑡𝑢𝑟𝑒</m:t>
                                  </m:r>
                                  <m:r>
                                    <a:rPr lang="en-US" b="0" i="1" smtClean="0">
                                      <a:latin typeface="Cambria Math" panose="02040503050406030204" pitchFamily="18" charset="0"/>
                                    </a:rPr>
                                    <m:t> 3</m:t>
                                  </m:r>
                                </m:e>
                              </m:eqArr>
                            </m:den>
                          </m:f>
                        </m:e>
                      </m:d>
                    </m:oMath>
                  </m:oMathPara>
                </a14:m>
                <a:endParaRPr lang="en-US" dirty="0"/>
              </a:p>
            </p:txBody>
          </p:sp>
        </mc:Choice>
        <mc:Fallback xmlns="">
          <p:sp>
            <p:nvSpPr>
              <p:cNvPr id="4" name="TextBox 3">
                <a:extLst>
                  <a:ext uri="{FF2B5EF4-FFF2-40B4-BE49-F238E27FC236}">
                    <a16:creationId xmlns:a16="http://schemas.microsoft.com/office/drawing/2014/main" id="{BF428BF6-BB8F-9025-E420-04B6DF40DA97}"/>
                  </a:ext>
                </a:extLst>
              </p:cNvPr>
              <p:cNvSpPr txBox="1">
                <a:spLocks noRot="1" noChangeAspect="1" noMove="1" noResize="1" noEditPoints="1" noAdjustHandles="1" noChangeArrowheads="1" noChangeShapeType="1" noTextEdit="1"/>
              </p:cNvSpPr>
              <p:nvPr/>
            </p:nvSpPr>
            <p:spPr>
              <a:xfrm>
                <a:off x="7294062" y="4382507"/>
                <a:ext cx="1932039" cy="1407373"/>
              </a:xfrm>
              <a:prstGeom prst="rect">
                <a:avLst/>
              </a:prstGeom>
              <a:blipFill>
                <a:blip r:embed="rId4"/>
                <a:stretch>
                  <a:fillRect r="-108228"/>
                </a:stretch>
              </a:blipFill>
            </p:spPr>
            <p:txBody>
              <a:bodyPr/>
              <a:lstStyle/>
              <a:p>
                <a:r>
                  <a:rPr lang="en-US">
                    <a:noFill/>
                  </a:rPr>
                  <a:t> </a:t>
                </a:r>
              </a:p>
            </p:txBody>
          </p:sp>
        </mc:Fallback>
      </mc:AlternateContent>
    </p:spTree>
    <p:extLst>
      <p:ext uri="{BB962C8B-B14F-4D97-AF65-F5344CB8AC3E}">
        <p14:creationId xmlns:p14="http://schemas.microsoft.com/office/powerpoint/2010/main" val="350474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 game&#10;&#10;Description automatically generated">
            <a:extLst>
              <a:ext uri="{FF2B5EF4-FFF2-40B4-BE49-F238E27FC236}">
                <a16:creationId xmlns:a16="http://schemas.microsoft.com/office/drawing/2014/main" id="{0EB64B79-C2CC-1D08-B3A4-E210FEFBA1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4539" r="36891" b="47384"/>
          <a:stretch/>
        </p:blipFill>
        <p:spPr>
          <a:xfrm>
            <a:off x="2647026" y="1094957"/>
            <a:ext cx="1487517" cy="4975124"/>
          </a:xfrm>
        </p:spPr>
      </p:pic>
      <p:pic>
        <p:nvPicPr>
          <p:cNvPr id="8" name="Content Placeholder 6" descr="A screenshot of a computer game&#10;&#10;Description automatically generated">
            <a:extLst>
              <a:ext uri="{FF2B5EF4-FFF2-40B4-BE49-F238E27FC236}">
                <a16:creationId xmlns:a16="http://schemas.microsoft.com/office/drawing/2014/main" id="{65077B59-12FD-A668-D93D-514B87368520}"/>
              </a:ext>
            </a:extLst>
          </p:cNvPr>
          <p:cNvPicPr>
            <a:picLocks noChangeAspect="1"/>
          </p:cNvPicPr>
          <p:nvPr/>
        </p:nvPicPr>
        <p:blipFill rotWithShape="1">
          <a:blip r:embed="rId3">
            <a:extLst>
              <a:ext uri="{28A0092B-C50C-407E-A947-70E740481C1C}">
                <a14:useLocalDpi xmlns:a14="http://schemas.microsoft.com/office/drawing/2010/main" val="0"/>
              </a:ext>
            </a:extLst>
          </a:blip>
          <a:srcRect l="27969" r="63041" b="47384"/>
          <a:stretch/>
        </p:blipFill>
        <p:spPr>
          <a:xfrm>
            <a:off x="4339702" y="1094956"/>
            <a:ext cx="1555365" cy="4975125"/>
          </a:xfrm>
          <a:prstGeom prst="rect">
            <a:avLst/>
          </a:prstGeom>
        </p:spPr>
      </p:pic>
      <p:pic>
        <p:nvPicPr>
          <p:cNvPr id="9" name="Content Placeholder 6" descr="A screenshot of a computer game&#10;&#10;Description automatically generated">
            <a:extLst>
              <a:ext uri="{FF2B5EF4-FFF2-40B4-BE49-F238E27FC236}">
                <a16:creationId xmlns:a16="http://schemas.microsoft.com/office/drawing/2014/main" id="{FEE3BCCA-D1B8-3DB5-1FDB-C6B42408B3BA}"/>
              </a:ext>
            </a:extLst>
          </p:cNvPr>
          <p:cNvPicPr>
            <a:picLocks noChangeAspect="1"/>
          </p:cNvPicPr>
          <p:nvPr/>
        </p:nvPicPr>
        <p:blipFill rotWithShape="1">
          <a:blip r:embed="rId3">
            <a:extLst>
              <a:ext uri="{28A0092B-C50C-407E-A947-70E740481C1C}">
                <a14:useLocalDpi xmlns:a14="http://schemas.microsoft.com/office/drawing/2010/main" val="0"/>
              </a:ext>
            </a:extLst>
          </a:blip>
          <a:srcRect t="2288" r="89445" b="47384"/>
          <a:stretch/>
        </p:blipFill>
        <p:spPr>
          <a:xfrm>
            <a:off x="635459" y="1336041"/>
            <a:ext cx="1806408" cy="4734040"/>
          </a:xfrm>
          <a:prstGeom prst="rect">
            <a:avLst/>
          </a:prstGeom>
        </p:spPr>
      </p:pic>
      <p:sp>
        <p:nvSpPr>
          <p:cNvPr id="2" name="Title 1">
            <a:extLst>
              <a:ext uri="{FF2B5EF4-FFF2-40B4-BE49-F238E27FC236}">
                <a16:creationId xmlns:a16="http://schemas.microsoft.com/office/drawing/2014/main" id="{621B1E8C-DF7D-A3C0-4087-99B74D40FFAC}"/>
              </a:ext>
            </a:extLst>
          </p:cNvPr>
          <p:cNvSpPr>
            <a:spLocks noGrp="1"/>
          </p:cNvSpPr>
          <p:nvPr>
            <p:ph type="title"/>
          </p:nvPr>
        </p:nvSpPr>
        <p:spPr/>
        <p:txBody>
          <a:bodyPr/>
          <a:lstStyle/>
          <a:p>
            <a:r>
              <a:rPr lang="en-US" dirty="0"/>
              <a:t>Visual Comparison</a:t>
            </a:r>
          </a:p>
        </p:txBody>
      </p:sp>
      <p:pic>
        <p:nvPicPr>
          <p:cNvPr id="10" name="Content Placeholder 6" descr="A screenshot of a computer game&#10;&#10;Description automatically generated">
            <a:extLst>
              <a:ext uri="{FF2B5EF4-FFF2-40B4-BE49-F238E27FC236}">
                <a16:creationId xmlns:a16="http://schemas.microsoft.com/office/drawing/2014/main" id="{DFCABEAC-91E0-B675-4B93-D20ACC22C464}"/>
              </a:ext>
            </a:extLst>
          </p:cNvPr>
          <p:cNvPicPr>
            <a:picLocks noChangeAspect="1"/>
          </p:cNvPicPr>
          <p:nvPr/>
        </p:nvPicPr>
        <p:blipFill rotWithShape="1">
          <a:blip r:embed="rId3">
            <a:extLst>
              <a:ext uri="{28A0092B-C50C-407E-A947-70E740481C1C}">
                <a14:useLocalDpi xmlns:a14="http://schemas.microsoft.com/office/drawing/2010/main" val="0"/>
              </a:ext>
            </a:extLst>
          </a:blip>
          <a:srcRect l="54539" t="52202" r="36891"/>
          <a:stretch/>
        </p:blipFill>
        <p:spPr>
          <a:xfrm>
            <a:off x="8173891" y="1550881"/>
            <a:ext cx="1555364" cy="4519513"/>
          </a:xfrm>
          <a:prstGeom prst="rect">
            <a:avLst/>
          </a:prstGeom>
        </p:spPr>
      </p:pic>
      <p:pic>
        <p:nvPicPr>
          <p:cNvPr id="11" name="Content Placeholder 6" descr="A screenshot of a computer game&#10;&#10;Description automatically generated">
            <a:extLst>
              <a:ext uri="{FF2B5EF4-FFF2-40B4-BE49-F238E27FC236}">
                <a16:creationId xmlns:a16="http://schemas.microsoft.com/office/drawing/2014/main" id="{CE58FE92-F6C9-AF06-ECA0-825F4779499E}"/>
              </a:ext>
            </a:extLst>
          </p:cNvPr>
          <p:cNvPicPr>
            <a:picLocks noChangeAspect="1"/>
          </p:cNvPicPr>
          <p:nvPr/>
        </p:nvPicPr>
        <p:blipFill rotWithShape="1">
          <a:blip r:embed="rId3">
            <a:extLst>
              <a:ext uri="{28A0092B-C50C-407E-A947-70E740481C1C}">
                <a14:useLocalDpi xmlns:a14="http://schemas.microsoft.com/office/drawing/2010/main" val="0"/>
              </a:ext>
            </a:extLst>
          </a:blip>
          <a:srcRect l="27969" t="52202" r="63041"/>
          <a:stretch/>
        </p:blipFill>
        <p:spPr>
          <a:xfrm>
            <a:off x="9902899" y="1550883"/>
            <a:ext cx="1555365" cy="4519511"/>
          </a:xfrm>
          <a:prstGeom prst="rect">
            <a:avLst/>
          </a:prstGeom>
        </p:spPr>
      </p:pic>
      <p:pic>
        <p:nvPicPr>
          <p:cNvPr id="12" name="Content Placeholder 6" descr="A screenshot of a computer game&#10;&#10;Description automatically generated">
            <a:extLst>
              <a:ext uri="{FF2B5EF4-FFF2-40B4-BE49-F238E27FC236}">
                <a16:creationId xmlns:a16="http://schemas.microsoft.com/office/drawing/2014/main" id="{4A5D541D-8F89-E045-F187-AF8EC1533002}"/>
              </a:ext>
            </a:extLst>
          </p:cNvPr>
          <p:cNvPicPr>
            <a:picLocks noChangeAspect="1"/>
          </p:cNvPicPr>
          <p:nvPr/>
        </p:nvPicPr>
        <p:blipFill rotWithShape="1">
          <a:blip r:embed="rId3">
            <a:extLst>
              <a:ext uri="{28A0092B-C50C-407E-A947-70E740481C1C}">
                <a14:useLocalDpi xmlns:a14="http://schemas.microsoft.com/office/drawing/2010/main" val="0"/>
              </a:ext>
            </a:extLst>
          </a:blip>
          <a:srcRect t="52203" r="89445"/>
          <a:stretch/>
        </p:blipFill>
        <p:spPr>
          <a:xfrm>
            <a:off x="5999531" y="1550881"/>
            <a:ext cx="1969201" cy="4519200"/>
          </a:xfrm>
          <a:prstGeom prst="rect">
            <a:avLst/>
          </a:prstGeom>
        </p:spPr>
      </p:pic>
      <p:pic>
        <p:nvPicPr>
          <p:cNvPr id="16" name="Content Placeholder 6" descr="A screenshot of a computer game&#10;&#10;Description automatically generated">
            <a:extLst>
              <a:ext uri="{FF2B5EF4-FFF2-40B4-BE49-F238E27FC236}">
                <a16:creationId xmlns:a16="http://schemas.microsoft.com/office/drawing/2014/main" id="{D2237D6F-312E-FCD1-03B8-BF696E41B4E1}"/>
              </a:ext>
            </a:extLst>
          </p:cNvPr>
          <p:cNvPicPr>
            <a:picLocks noChangeAspect="1"/>
          </p:cNvPicPr>
          <p:nvPr/>
        </p:nvPicPr>
        <p:blipFill rotWithShape="1">
          <a:blip r:embed="rId3">
            <a:extLst>
              <a:ext uri="{28A0092B-C50C-407E-A947-70E740481C1C}">
                <a14:useLocalDpi xmlns:a14="http://schemas.microsoft.com/office/drawing/2010/main" val="0"/>
              </a:ext>
            </a:extLst>
          </a:blip>
          <a:srcRect l="54539" r="36891" b="95248"/>
          <a:stretch/>
        </p:blipFill>
        <p:spPr>
          <a:xfrm>
            <a:off x="8173891" y="1113991"/>
            <a:ext cx="1555364" cy="449367"/>
          </a:xfrm>
          <a:prstGeom prst="rect">
            <a:avLst/>
          </a:prstGeom>
        </p:spPr>
      </p:pic>
      <p:pic>
        <p:nvPicPr>
          <p:cNvPr id="17" name="Content Placeholder 6" descr="A screenshot of a computer game&#10;&#10;Description automatically generated">
            <a:extLst>
              <a:ext uri="{FF2B5EF4-FFF2-40B4-BE49-F238E27FC236}">
                <a16:creationId xmlns:a16="http://schemas.microsoft.com/office/drawing/2014/main" id="{98A70ECC-5D52-DF7D-E707-2547245428C8}"/>
              </a:ext>
            </a:extLst>
          </p:cNvPr>
          <p:cNvPicPr>
            <a:picLocks noChangeAspect="1"/>
          </p:cNvPicPr>
          <p:nvPr/>
        </p:nvPicPr>
        <p:blipFill rotWithShape="1">
          <a:blip r:embed="rId3">
            <a:extLst>
              <a:ext uri="{28A0092B-C50C-407E-A947-70E740481C1C}">
                <a14:useLocalDpi xmlns:a14="http://schemas.microsoft.com/office/drawing/2010/main" val="0"/>
              </a:ext>
            </a:extLst>
          </a:blip>
          <a:srcRect l="27969" r="63041" b="95248"/>
          <a:stretch/>
        </p:blipFill>
        <p:spPr>
          <a:xfrm>
            <a:off x="9902899" y="1103240"/>
            <a:ext cx="1555365" cy="449366"/>
          </a:xfrm>
          <a:prstGeom prst="rect">
            <a:avLst/>
          </a:prstGeom>
        </p:spPr>
      </p:pic>
      <p:pic>
        <p:nvPicPr>
          <p:cNvPr id="18" name="Content Placeholder 6" descr="A screenshot of a computer game&#10;&#10;Description automatically generated">
            <a:extLst>
              <a:ext uri="{FF2B5EF4-FFF2-40B4-BE49-F238E27FC236}">
                <a16:creationId xmlns:a16="http://schemas.microsoft.com/office/drawing/2014/main" id="{2D7962F4-830A-D89A-2AAB-8B8311EC0CF6}"/>
              </a:ext>
            </a:extLst>
          </p:cNvPr>
          <p:cNvPicPr>
            <a:picLocks noChangeAspect="1"/>
          </p:cNvPicPr>
          <p:nvPr/>
        </p:nvPicPr>
        <p:blipFill rotWithShape="1">
          <a:blip r:embed="rId3">
            <a:extLst>
              <a:ext uri="{28A0092B-C50C-407E-A947-70E740481C1C}">
                <a14:useLocalDpi xmlns:a14="http://schemas.microsoft.com/office/drawing/2010/main" val="0"/>
              </a:ext>
            </a:extLst>
          </a:blip>
          <a:srcRect t="2288" r="89445" b="95247"/>
          <a:stretch/>
        </p:blipFill>
        <p:spPr>
          <a:xfrm>
            <a:off x="5999531" y="1336040"/>
            <a:ext cx="1969201" cy="233019"/>
          </a:xfrm>
          <a:prstGeom prst="rect">
            <a:avLst/>
          </a:prstGeom>
        </p:spPr>
      </p:pic>
    </p:spTree>
    <p:extLst>
      <p:ext uri="{BB962C8B-B14F-4D97-AF65-F5344CB8AC3E}">
        <p14:creationId xmlns:p14="http://schemas.microsoft.com/office/powerpoint/2010/main" val="274371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09B3C-B966-C613-8B10-E62329E250C5}"/>
              </a:ext>
            </a:extLst>
          </p:cNvPr>
          <p:cNvSpPr>
            <a:spLocks noGrp="1"/>
          </p:cNvSpPr>
          <p:nvPr>
            <p:ph type="title"/>
          </p:nvPr>
        </p:nvSpPr>
        <p:spPr/>
        <p:txBody>
          <a:bodyPr/>
          <a:lstStyle/>
          <a:p>
            <a:r>
              <a:rPr lang="en-US" dirty="0"/>
              <a:t>Visual Comparison (cont.)</a:t>
            </a:r>
          </a:p>
        </p:txBody>
      </p:sp>
      <p:pic>
        <p:nvPicPr>
          <p:cNvPr id="8" name="Content Placeholder 4" descr="A screenshot of a computer game&#10;&#10;Description automatically generated">
            <a:extLst>
              <a:ext uri="{FF2B5EF4-FFF2-40B4-BE49-F238E27FC236}">
                <a16:creationId xmlns:a16="http://schemas.microsoft.com/office/drawing/2014/main" id="{688263B2-86EB-B787-5475-1B6F247E11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9180" y="1200468"/>
            <a:ext cx="9733640" cy="5360352"/>
          </a:xfrm>
          <a:prstGeom prst="rect">
            <a:avLst/>
          </a:prstGeom>
        </p:spPr>
      </p:pic>
    </p:spTree>
    <p:extLst>
      <p:ext uri="{BB962C8B-B14F-4D97-AF65-F5344CB8AC3E}">
        <p14:creationId xmlns:p14="http://schemas.microsoft.com/office/powerpoint/2010/main" val="82196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A29E-EF21-A11D-E08C-3623631845B6}"/>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162EC09F-3AF3-736C-BD7B-F893076E99D7}"/>
                  </a:ext>
                </a:extLst>
              </p:cNvPr>
              <p:cNvSpPr>
                <a:spLocks noGrp="1"/>
              </p:cNvSpPr>
              <p:nvPr>
                <p:ph idx="1"/>
              </p:nvPr>
            </p:nvSpPr>
            <p:spPr/>
            <p:txBody>
              <a:bodyPr/>
              <a:lstStyle/>
              <a:p>
                <a:r>
                  <a:rPr lang="en-US" dirty="0"/>
                  <a:t>Clustering is a form of unsupervised learning.</a:t>
                </a:r>
              </a:p>
              <a:p>
                <a:r>
                  <a:rPr lang="en-US" dirty="0"/>
                  <a:t>There are many different methods of clustering, including </a:t>
                </a:r>
                <a14:m>
                  <m:oMath xmlns:m="http://schemas.openxmlformats.org/officeDocument/2006/math">
                    <m:r>
                      <a:rPr lang="en-US" b="0" i="1" smtClean="0">
                        <a:latin typeface="Cambria Math" panose="02040503050406030204" pitchFamily="18" charset="0"/>
                      </a:rPr>
                      <m:t>𝑘</m:t>
                    </m:r>
                  </m:oMath>
                </a14:m>
                <a:r>
                  <a:rPr lang="en-US" dirty="0"/>
                  <a:t>-means, DBSCAN, and spectral.</a:t>
                </a:r>
              </a:p>
              <a:p>
                <a:r>
                  <a:rPr lang="en-US" dirty="0"/>
                  <a:t>Deciding on which clustering method to use depends on data.</a:t>
                </a:r>
              </a:p>
              <a:p>
                <a:pPr lvl="1"/>
                <a:r>
                  <a:rPr lang="en-US" dirty="0"/>
                  <a:t>The images throughout this presentation are 2D and 3D, but in reality…</a:t>
                </a:r>
              </a:p>
            </p:txBody>
          </p:sp>
        </mc:Choice>
        <mc:Fallback xmlns="">
          <p:sp>
            <p:nvSpPr>
              <p:cNvPr id="7" name="Content Placeholder 6">
                <a:extLst>
                  <a:ext uri="{FF2B5EF4-FFF2-40B4-BE49-F238E27FC236}">
                    <a16:creationId xmlns:a16="http://schemas.microsoft.com/office/drawing/2014/main" id="{162EC09F-3AF3-736C-BD7B-F893076E99D7}"/>
                  </a:ext>
                </a:extLst>
              </p:cNvPr>
              <p:cNvSpPr>
                <a:spLocks noGrp="1" noRot="1" noChangeAspect="1" noMove="1" noResize="1" noEditPoints="1" noAdjustHandles="1" noChangeArrowheads="1" noChangeShapeType="1" noTextEdit="1"/>
              </p:cNvSpPr>
              <p:nvPr>
                <p:ph idx="1"/>
              </p:nvPr>
            </p:nvSpPr>
            <p:spPr>
              <a:blipFill>
                <a:blip r:embed="rId3"/>
                <a:stretch>
                  <a:fillRect l="-812" t="-1729"/>
                </a:stretch>
              </a:blipFill>
            </p:spPr>
            <p:txBody>
              <a:bodyPr/>
              <a:lstStyle/>
              <a:p>
                <a:r>
                  <a:rPr lang="en-US">
                    <a:noFill/>
                  </a:rPr>
                  <a:t> </a:t>
                </a:r>
              </a:p>
            </p:txBody>
          </p:sp>
        </mc:Fallback>
      </mc:AlternateContent>
    </p:spTree>
    <p:extLst>
      <p:ext uri="{BB962C8B-B14F-4D97-AF65-F5344CB8AC3E}">
        <p14:creationId xmlns:p14="http://schemas.microsoft.com/office/powerpoint/2010/main" val="309966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arison of circles and lines&#10;&#10;Description automatically generated with medium confidence">
            <a:extLst>
              <a:ext uri="{FF2B5EF4-FFF2-40B4-BE49-F238E27FC236}">
                <a16:creationId xmlns:a16="http://schemas.microsoft.com/office/drawing/2014/main" id="{491DFC74-DDEE-97C8-2DBB-692DCEF2DD2C}"/>
              </a:ext>
            </a:extLst>
          </p:cNvPr>
          <p:cNvPicPr>
            <a:picLocks noChangeAspect="1"/>
          </p:cNvPicPr>
          <p:nvPr/>
        </p:nvPicPr>
        <p:blipFill rotWithShape="1">
          <a:blip r:embed="rId3">
            <a:extLst>
              <a:ext uri="{28A0092B-C50C-407E-A947-70E740481C1C}">
                <a14:useLocalDpi xmlns:a14="http://schemas.microsoft.com/office/drawing/2010/main" val="0"/>
              </a:ext>
            </a:extLst>
          </a:blip>
          <a:srcRect l="49627" t="7281" r="4181" b="4646"/>
          <a:stretch/>
        </p:blipFill>
        <p:spPr>
          <a:xfrm>
            <a:off x="8676059" y="650822"/>
            <a:ext cx="2825435" cy="3030300"/>
          </a:xfrm>
          <a:prstGeom prst="rect">
            <a:avLst/>
          </a:prstGeom>
        </p:spPr>
      </p:pic>
      <p:sp>
        <p:nvSpPr>
          <p:cNvPr id="2" name="Title 1">
            <a:extLst>
              <a:ext uri="{FF2B5EF4-FFF2-40B4-BE49-F238E27FC236}">
                <a16:creationId xmlns:a16="http://schemas.microsoft.com/office/drawing/2014/main" id="{5C6232C9-A650-2418-1F90-5B4F8C4110BB}"/>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29ECCCC2-E0BF-B8F6-648E-33646E518757}"/>
              </a:ext>
            </a:extLst>
          </p:cNvPr>
          <p:cNvSpPr>
            <a:spLocks noGrp="1"/>
          </p:cNvSpPr>
          <p:nvPr>
            <p:ph idx="1"/>
          </p:nvPr>
        </p:nvSpPr>
        <p:spPr>
          <a:xfrm>
            <a:off x="838201" y="1588655"/>
            <a:ext cx="7501932" cy="4588308"/>
          </a:xfrm>
        </p:spPr>
        <p:txBody>
          <a:bodyPr/>
          <a:lstStyle/>
          <a:p>
            <a:r>
              <a:rPr lang="en-US" i="1" dirty="0"/>
              <a:t>Supervised learning</a:t>
            </a:r>
            <a:r>
              <a:rPr lang="en-US" dirty="0"/>
              <a:t> refers to learning from labeled data.</a:t>
            </a:r>
          </a:p>
          <a:p>
            <a:pPr lvl="1"/>
            <a:r>
              <a:rPr lang="en-US" dirty="0"/>
              <a:t>The objective is prediction or inference.</a:t>
            </a:r>
          </a:p>
          <a:p>
            <a:pPr lvl="1"/>
            <a:r>
              <a:rPr lang="en-US" dirty="0"/>
              <a:t>Regression and classification are forms of supervised learning.</a:t>
            </a:r>
          </a:p>
          <a:p>
            <a:pPr lvl="1"/>
            <a:endParaRPr lang="en-US" dirty="0"/>
          </a:p>
          <a:p>
            <a:r>
              <a:rPr lang="en-US" i="1" dirty="0"/>
              <a:t>Unsupervised learning</a:t>
            </a:r>
            <a:r>
              <a:rPr lang="en-US" dirty="0"/>
              <a:t> refers to learning from unlabeled data.</a:t>
            </a:r>
          </a:p>
          <a:p>
            <a:pPr lvl="1"/>
            <a:r>
              <a:rPr lang="en-US" dirty="0"/>
              <a:t>The objective is to “create” labels by grouping data based on similarity.</a:t>
            </a:r>
          </a:p>
          <a:p>
            <a:pPr lvl="1"/>
            <a:r>
              <a:rPr lang="en-US" dirty="0"/>
              <a:t>Clustering is a form of unsupervised learning.</a:t>
            </a:r>
          </a:p>
          <a:p>
            <a:pPr lvl="1"/>
            <a:endParaRPr lang="en-US" i="1" dirty="0"/>
          </a:p>
        </p:txBody>
      </p:sp>
      <p:pic>
        <p:nvPicPr>
          <p:cNvPr id="10" name="Picture 9" descr="A comparison of circles and lines&#10;&#10;Description automatically generated with medium confidence">
            <a:extLst>
              <a:ext uri="{FF2B5EF4-FFF2-40B4-BE49-F238E27FC236}">
                <a16:creationId xmlns:a16="http://schemas.microsoft.com/office/drawing/2014/main" id="{BA00BEF7-7275-FFCB-B6AC-A9F070E4E1E8}"/>
              </a:ext>
            </a:extLst>
          </p:cNvPr>
          <p:cNvPicPr>
            <a:picLocks noChangeAspect="1"/>
          </p:cNvPicPr>
          <p:nvPr/>
        </p:nvPicPr>
        <p:blipFill rotWithShape="1">
          <a:blip r:embed="rId3">
            <a:extLst>
              <a:ext uri="{28A0092B-C50C-407E-A947-70E740481C1C}">
                <a14:useLocalDpi xmlns:a14="http://schemas.microsoft.com/office/drawing/2010/main" val="0"/>
              </a:ext>
            </a:extLst>
          </a:blip>
          <a:srcRect t="7281" r="51450" b="4646"/>
          <a:stretch/>
        </p:blipFill>
        <p:spPr>
          <a:xfrm>
            <a:off x="8591345" y="3650975"/>
            <a:ext cx="2974767" cy="3035450"/>
          </a:xfrm>
          <a:prstGeom prst="rect">
            <a:avLst/>
          </a:prstGeom>
        </p:spPr>
      </p:pic>
    </p:spTree>
    <p:extLst>
      <p:ext uri="{BB962C8B-B14F-4D97-AF65-F5344CB8AC3E}">
        <p14:creationId xmlns:p14="http://schemas.microsoft.com/office/powerpoint/2010/main" val="334080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ACD0-0E0C-85DE-2807-E0186ABD0D24}"/>
              </a:ext>
            </a:extLst>
          </p:cNvPr>
          <p:cNvSpPr>
            <a:spLocks noGrp="1"/>
          </p:cNvSpPr>
          <p:nvPr>
            <p:ph type="title"/>
          </p:nvPr>
        </p:nvSpPr>
        <p:spPr/>
        <p:txBody>
          <a:bodyPr/>
          <a:lstStyle/>
          <a:p>
            <a:r>
              <a:rPr lang="en-US" dirty="0"/>
              <a:t>Data as High-Dimensional Vectors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4E8069-0FD6-16DF-241B-2BDDA166C307}"/>
                  </a:ext>
                </a:extLst>
              </p:cNvPr>
              <p:cNvSpPr>
                <a:spLocks noGrp="1"/>
              </p:cNvSpPr>
              <p:nvPr>
                <p:ph idx="1"/>
              </p:nvPr>
            </p:nvSpPr>
            <p:spPr>
              <a:xfrm>
                <a:off x="838200" y="1588654"/>
                <a:ext cx="10515600" cy="4982967"/>
              </a:xfrm>
            </p:spPr>
            <p:txBody>
              <a:bodyPr/>
              <a:lstStyle/>
              <a:p>
                <a:r>
                  <a:rPr lang="en-US" dirty="0"/>
                  <a:t>The typical idea of a data point 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which can be represented as a 	 2-dimensional vector with elements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What if we have more than 2 dimensions?</a:t>
                </a:r>
              </a:p>
            </p:txBody>
          </p:sp>
        </mc:Choice>
        <mc:Fallback xmlns="">
          <p:sp>
            <p:nvSpPr>
              <p:cNvPr id="3" name="Content Placeholder 2">
                <a:extLst>
                  <a:ext uri="{FF2B5EF4-FFF2-40B4-BE49-F238E27FC236}">
                    <a16:creationId xmlns:a16="http://schemas.microsoft.com/office/drawing/2014/main" id="{C64E8069-0FD6-16DF-241B-2BDDA166C307}"/>
                  </a:ext>
                </a:extLst>
              </p:cNvPr>
              <p:cNvSpPr>
                <a:spLocks noGrp="1" noRot="1" noChangeAspect="1" noMove="1" noResize="1" noEditPoints="1" noAdjustHandles="1" noChangeArrowheads="1" noChangeShapeType="1" noTextEdit="1"/>
              </p:cNvSpPr>
              <p:nvPr>
                <p:ph idx="1"/>
              </p:nvPr>
            </p:nvSpPr>
            <p:spPr>
              <a:xfrm>
                <a:off x="838200" y="1588654"/>
                <a:ext cx="10515600" cy="4982967"/>
              </a:xfrm>
              <a:blipFill>
                <a:blip r:embed="rId3"/>
                <a:stretch>
                  <a:fillRect l="-812" t="-1591" b="-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BCC452-CBA2-1632-8F48-FC3965634532}"/>
                  </a:ext>
                </a:extLst>
              </p:cNvPr>
              <p:cNvSpPr txBox="1"/>
              <p:nvPr/>
            </p:nvSpPr>
            <p:spPr>
              <a:xfrm>
                <a:off x="6646607" y="2846929"/>
                <a:ext cx="592470" cy="829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400" i="1" smtClean="0">
                              <a:solidFill>
                                <a:srgbClr val="579D42"/>
                              </a:solidFill>
                              <a:latin typeface="Cambria Math" panose="02040503050406030204" pitchFamily="18" charset="0"/>
                            </a:rPr>
                          </m:ctrlPr>
                        </m:dPr>
                        <m:e>
                          <m:f>
                            <m:fPr>
                              <m:type m:val="noBar"/>
                              <m:ctrlPr>
                                <a:rPr lang="en-US" sz="2400" i="1" smtClean="0">
                                  <a:solidFill>
                                    <a:srgbClr val="579D42"/>
                                  </a:solidFill>
                                  <a:latin typeface="Cambria Math" panose="02040503050406030204" pitchFamily="18" charset="0"/>
                                </a:rPr>
                              </m:ctrlPr>
                            </m:fPr>
                            <m:num>
                              <m:r>
                                <a:rPr lang="en-US" sz="2400" b="0" i="1" smtClean="0">
                                  <a:solidFill>
                                    <a:srgbClr val="579D42"/>
                                  </a:solidFill>
                                  <a:latin typeface="Cambria Math" panose="02040503050406030204" pitchFamily="18" charset="0"/>
                                </a:rPr>
                                <m:t>𝑥</m:t>
                              </m:r>
                            </m:num>
                            <m:den>
                              <m:r>
                                <a:rPr lang="en-US" sz="2400" b="0" i="1" smtClean="0">
                                  <a:solidFill>
                                    <a:srgbClr val="579D42"/>
                                  </a:solidFill>
                                  <a:latin typeface="Cambria Math" panose="02040503050406030204" pitchFamily="18" charset="0"/>
                                </a:rPr>
                                <m:t>𝑦</m:t>
                              </m:r>
                            </m:den>
                          </m:f>
                        </m:e>
                      </m:d>
                    </m:oMath>
                  </m:oMathPara>
                </a14:m>
                <a:endParaRPr lang="en-US" sz="2400" dirty="0">
                  <a:solidFill>
                    <a:srgbClr val="579D42"/>
                  </a:solidFill>
                </a:endParaRPr>
              </a:p>
            </p:txBody>
          </p:sp>
        </mc:Choice>
        <mc:Fallback xmlns="">
          <p:sp>
            <p:nvSpPr>
              <p:cNvPr id="4" name="TextBox 3">
                <a:extLst>
                  <a:ext uri="{FF2B5EF4-FFF2-40B4-BE49-F238E27FC236}">
                    <a16:creationId xmlns:a16="http://schemas.microsoft.com/office/drawing/2014/main" id="{9EBCC452-CBA2-1632-8F48-FC3965634532}"/>
                  </a:ext>
                </a:extLst>
              </p:cNvPr>
              <p:cNvSpPr txBox="1">
                <a:spLocks noRot="1" noChangeAspect="1" noMove="1" noResize="1" noEditPoints="1" noAdjustHandles="1" noChangeArrowheads="1" noChangeShapeType="1" noTextEdit="1"/>
              </p:cNvSpPr>
              <p:nvPr/>
            </p:nvSpPr>
            <p:spPr>
              <a:xfrm>
                <a:off x="6646607" y="2846929"/>
                <a:ext cx="592470" cy="829843"/>
              </a:xfrm>
              <a:prstGeom prst="rect">
                <a:avLst/>
              </a:prstGeom>
              <a:blipFill>
                <a:blip r:embed="rId4"/>
                <a:stretch>
                  <a:fillRect/>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97F859D2-120A-790F-75D2-CFC3AA858D54}"/>
              </a:ext>
            </a:extLst>
          </p:cNvPr>
          <p:cNvCxnSpPr>
            <a:cxnSpLocks/>
          </p:cNvCxnSpPr>
          <p:nvPr/>
        </p:nvCxnSpPr>
        <p:spPr>
          <a:xfrm>
            <a:off x="3932904" y="2625212"/>
            <a:ext cx="0" cy="2733368"/>
          </a:xfrm>
          <a:prstGeom prst="line">
            <a:avLst/>
          </a:prstGeom>
          <a:ln>
            <a:solidFill>
              <a:srgbClr val="333F48"/>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9AEA081-0FF9-6E8F-47CF-C78EF435DF87}"/>
              </a:ext>
            </a:extLst>
          </p:cNvPr>
          <p:cNvCxnSpPr>
            <a:cxnSpLocks/>
          </p:cNvCxnSpPr>
          <p:nvPr/>
        </p:nvCxnSpPr>
        <p:spPr>
          <a:xfrm>
            <a:off x="3932904" y="5358580"/>
            <a:ext cx="3618271" cy="0"/>
          </a:xfrm>
          <a:prstGeom prst="line">
            <a:avLst/>
          </a:prstGeom>
          <a:ln>
            <a:solidFill>
              <a:srgbClr val="333F48"/>
            </a:solidFill>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CE53CA25-7C88-D0A1-5E05-159CE79EE8CA}"/>
              </a:ext>
            </a:extLst>
          </p:cNvPr>
          <p:cNvCxnSpPr>
            <a:cxnSpLocks/>
            <a:endCxn id="4" idx="1"/>
          </p:cNvCxnSpPr>
          <p:nvPr/>
        </p:nvCxnSpPr>
        <p:spPr>
          <a:xfrm flipV="1">
            <a:off x="3932903" y="3261851"/>
            <a:ext cx="2713704" cy="2096729"/>
          </a:xfrm>
          <a:prstGeom prst="straightConnector1">
            <a:avLst/>
          </a:prstGeom>
          <a:ln w="28575">
            <a:solidFill>
              <a:srgbClr val="579D4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205D2E-69C5-757A-6A7B-F1CDFA7FBE68}"/>
                  </a:ext>
                </a:extLst>
              </p:cNvPr>
              <p:cNvSpPr txBox="1"/>
              <p:nvPr/>
            </p:nvSpPr>
            <p:spPr>
              <a:xfrm>
                <a:off x="3161073" y="3031017"/>
                <a:ext cx="7718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F48"/>
                          </a:solidFill>
                          <a:latin typeface="Cambria Math" panose="02040503050406030204" pitchFamily="18" charset="0"/>
                        </a:rPr>
                        <m:t>𝑥</m:t>
                      </m:r>
                    </m:oMath>
                  </m:oMathPara>
                </a14:m>
                <a:endParaRPr lang="en-US" sz="2400" dirty="0">
                  <a:solidFill>
                    <a:srgbClr val="333F48"/>
                  </a:solidFill>
                </a:endParaRPr>
              </a:p>
            </p:txBody>
          </p:sp>
        </mc:Choice>
        <mc:Fallback xmlns="">
          <p:sp>
            <p:nvSpPr>
              <p:cNvPr id="21" name="TextBox 20">
                <a:extLst>
                  <a:ext uri="{FF2B5EF4-FFF2-40B4-BE49-F238E27FC236}">
                    <a16:creationId xmlns:a16="http://schemas.microsoft.com/office/drawing/2014/main" id="{00205D2E-69C5-757A-6A7B-F1CDFA7FBE68}"/>
                  </a:ext>
                </a:extLst>
              </p:cNvPr>
              <p:cNvSpPr txBox="1">
                <a:spLocks noRot="1" noChangeAspect="1" noMove="1" noResize="1" noEditPoints="1" noAdjustHandles="1" noChangeArrowheads="1" noChangeShapeType="1" noTextEdit="1"/>
              </p:cNvSpPr>
              <p:nvPr/>
            </p:nvSpPr>
            <p:spPr>
              <a:xfrm>
                <a:off x="3161073" y="3031017"/>
                <a:ext cx="771830"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AD3822-A321-4E71-7691-2862235CEFCF}"/>
                  </a:ext>
                </a:extLst>
              </p:cNvPr>
              <p:cNvSpPr txBox="1"/>
              <p:nvPr/>
            </p:nvSpPr>
            <p:spPr>
              <a:xfrm>
                <a:off x="6212798" y="5445136"/>
                <a:ext cx="77183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333F48"/>
                          </a:solidFill>
                          <a:latin typeface="Cambria Math" panose="02040503050406030204" pitchFamily="18" charset="0"/>
                        </a:rPr>
                        <m:t>𝑦</m:t>
                      </m:r>
                    </m:oMath>
                  </m:oMathPara>
                </a14:m>
                <a:endParaRPr lang="en-US" sz="2400" dirty="0">
                  <a:solidFill>
                    <a:srgbClr val="333F48"/>
                  </a:solidFill>
                </a:endParaRPr>
              </a:p>
            </p:txBody>
          </p:sp>
        </mc:Choice>
        <mc:Fallback xmlns="">
          <p:sp>
            <p:nvSpPr>
              <p:cNvPr id="22" name="TextBox 21">
                <a:extLst>
                  <a:ext uri="{FF2B5EF4-FFF2-40B4-BE49-F238E27FC236}">
                    <a16:creationId xmlns:a16="http://schemas.microsoft.com/office/drawing/2014/main" id="{9BAD3822-A321-4E71-7691-2862235CEFCF}"/>
                  </a:ext>
                </a:extLst>
              </p:cNvPr>
              <p:cNvSpPr txBox="1">
                <a:spLocks noRot="1" noChangeAspect="1" noMove="1" noResize="1" noEditPoints="1" noAdjustHandles="1" noChangeArrowheads="1" noChangeShapeType="1" noTextEdit="1"/>
              </p:cNvSpPr>
              <p:nvPr/>
            </p:nvSpPr>
            <p:spPr>
              <a:xfrm>
                <a:off x="6212798" y="5445136"/>
                <a:ext cx="771830" cy="461665"/>
              </a:xfrm>
              <a:prstGeom prst="rect">
                <a:avLst/>
              </a:prstGeom>
              <a:blipFill>
                <a:blip r:embed="rId6"/>
                <a:stretch>
                  <a:fillRect b="-9211"/>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82BAD400-0E2E-C378-C749-7B79F476AD24}"/>
              </a:ext>
            </a:extLst>
          </p:cNvPr>
          <p:cNvCxnSpPr>
            <a:cxnSpLocks/>
          </p:cNvCxnSpPr>
          <p:nvPr/>
        </p:nvCxnSpPr>
        <p:spPr>
          <a:xfrm>
            <a:off x="3854247" y="3261850"/>
            <a:ext cx="147483" cy="0"/>
          </a:xfrm>
          <a:prstGeom prst="line">
            <a:avLst/>
          </a:prstGeom>
          <a:ln>
            <a:solidFill>
              <a:srgbClr val="333F48"/>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7418399-35C3-549A-C899-23A9F83D0D5F}"/>
              </a:ext>
            </a:extLst>
          </p:cNvPr>
          <p:cNvCxnSpPr>
            <a:cxnSpLocks/>
          </p:cNvCxnSpPr>
          <p:nvPr/>
        </p:nvCxnSpPr>
        <p:spPr>
          <a:xfrm>
            <a:off x="6598713" y="5279922"/>
            <a:ext cx="0" cy="155382"/>
          </a:xfrm>
          <a:prstGeom prst="line">
            <a:avLst/>
          </a:prstGeom>
          <a:ln>
            <a:solidFill>
              <a:srgbClr val="333F48"/>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05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68C-4C8A-F7AD-872D-CBC2D71313A6}"/>
              </a:ext>
            </a:extLst>
          </p:cNvPr>
          <p:cNvSpPr>
            <a:spLocks noGrp="1"/>
          </p:cNvSpPr>
          <p:nvPr>
            <p:ph type="title"/>
          </p:nvPr>
        </p:nvSpPr>
        <p:spPr/>
        <p:txBody>
          <a:bodyPr/>
          <a:lstStyle/>
          <a:p>
            <a:r>
              <a:rPr lang="en-US" dirty="0"/>
              <a:t>Data as High-Dimensional Vectors (cont.)</a:t>
            </a:r>
          </a:p>
        </p:txBody>
      </p:sp>
      <p:sp>
        <p:nvSpPr>
          <p:cNvPr id="3" name="Content Placeholder 2">
            <a:extLst>
              <a:ext uri="{FF2B5EF4-FFF2-40B4-BE49-F238E27FC236}">
                <a16:creationId xmlns:a16="http://schemas.microsoft.com/office/drawing/2014/main" id="{5696B837-4592-C91F-C90D-F5BF07258BD0}"/>
              </a:ext>
            </a:extLst>
          </p:cNvPr>
          <p:cNvSpPr>
            <a:spLocks noGrp="1"/>
          </p:cNvSpPr>
          <p:nvPr>
            <p:ph idx="1"/>
          </p:nvPr>
        </p:nvSpPr>
        <p:spPr/>
        <p:txBody>
          <a:bodyPr>
            <a:normAutofit/>
          </a:bodyPr>
          <a:lstStyle/>
          <a:p>
            <a:r>
              <a:rPr lang="en-US" dirty="0"/>
              <a:t>Suppose we have a large dataset on UT Austin students with names, majors, classifications, emails, and 100 other features.</a:t>
            </a:r>
          </a:p>
          <a:p>
            <a:endParaRPr lang="en-US" dirty="0"/>
          </a:p>
          <a:p>
            <a:endParaRPr lang="en-US" dirty="0"/>
          </a:p>
          <a:p>
            <a:endParaRPr lang="en-US" dirty="0"/>
          </a:p>
          <a:p>
            <a:endParaRPr lang="en-US" dirty="0"/>
          </a:p>
          <a:p>
            <a:endParaRPr lang="en-US" dirty="0"/>
          </a:p>
          <a:p>
            <a:r>
              <a:rPr lang="en-US" dirty="0"/>
              <a:t>We can represent each data point as a </a:t>
            </a:r>
            <a:r>
              <a:rPr lang="en-US" i="1" dirty="0"/>
              <a:t>high-dimensional vector</a:t>
            </a:r>
            <a:r>
              <a:rPr lang="en-US" dirty="0"/>
              <a:t>, where each vector element represents a feature.</a:t>
            </a:r>
          </a:p>
          <a:p>
            <a:pPr marL="0" indent="0">
              <a:buNone/>
            </a:pPr>
            <a:endParaRPr lang="en-US" dirty="0"/>
          </a:p>
        </p:txBody>
      </p:sp>
      <p:graphicFrame>
        <p:nvGraphicFramePr>
          <p:cNvPr id="5" name="Table 4">
            <a:extLst>
              <a:ext uri="{FF2B5EF4-FFF2-40B4-BE49-F238E27FC236}">
                <a16:creationId xmlns:a16="http://schemas.microsoft.com/office/drawing/2014/main" id="{4277F1F2-8203-6DBF-0E31-C8A14EE2DB54}"/>
              </a:ext>
            </a:extLst>
          </p:cNvPr>
          <p:cNvGraphicFramePr>
            <a:graphicFrameLocks noGrp="1"/>
          </p:cNvGraphicFramePr>
          <p:nvPr>
            <p:extLst>
              <p:ext uri="{D42A27DB-BD31-4B8C-83A1-F6EECF244321}">
                <p14:modId xmlns:p14="http://schemas.microsoft.com/office/powerpoint/2010/main" val="2068278266"/>
              </p:ext>
            </p:extLst>
          </p:nvPr>
        </p:nvGraphicFramePr>
        <p:xfrm>
          <a:off x="1166761" y="2544956"/>
          <a:ext cx="9933860" cy="1768088"/>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986772">
                  <a:extLst>
                    <a:ext uri="{9D8B030D-6E8A-4147-A177-3AD203B41FA5}">
                      <a16:colId xmlns:a16="http://schemas.microsoft.com/office/drawing/2014/main" val="705122792"/>
                    </a:ext>
                  </a:extLst>
                </a:gridCol>
                <a:gridCol w="1986772">
                  <a:extLst>
                    <a:ext uri="{9D8B030D-6E8A-4147-A177-3AD203B41FA5}">
                      <a16:colId xmlns:a16="http://schemas.microsoft.com/office/drawing/2014/main" val="1837916901"/>
                    </a:ext>
                  </a:extLst>
                </a:gridCol>
                <a:gridCol w="1986772">
                  <a:extLst>
                    <a:ext uri="{9D8B030D-6E8A-4147-A177-3AD203B41FA5}">
                      <a16:colId xmlns:a16="http://schemas.microsoft.com/office/drawing/2014/main" val="3769811495"/>
                    </a:ext>
                  </a:extLst>
                </a:gridCol>
                <a:gridCol w="1986772">
                  <a:extLst>
                    <a:ext uri="{9D8B030D-6E8A-4147-A177-3AD203B41FA5}">
                      <a16:colId xmlns:a16="http://schemas.microsoft.com/office/drawing/2014/main" val="4000313890"/>
                    </a:ext>
                  </a:extLst>
                </a:gridCol>
                <a:gridCol w="1986772">
                  <a:extLst>
                    <a:ext uri="{9D8B030D-6E8A-4147-A177-3AD203B41FA5}">
                      <a16:colId xmlns:a16="http://schemas.microsoft.com/office/drawing/2014/main" val="2001183323"/>
                    </a:ext>
                  </a:extLst>
                </a:gridCol>
              </a:tblGrid>
              <a:tr h="442022">
                <a:tc>
                  <a:txBody>
                    <a:bodyPr/>
                    <a:lstStyle/>
                    <a:p>
                      <a:r>
                        <a:rPr lang="en-US" dirty="0"/>
                        <a:t>Name</a:t>
                      </a:r>
                    </a:p>
                  </a:txBody>
                  <a:tcPr/>
                </a:tc>
                <a:tc>
                  <a:txBody>
                    <a:bodyPr/>
                    <a:lstStyle/>
                    <a:p>
                      <a:r>
                        <a:rPr lang="en-US" dirty="0"/>
                        <a:t>Major</a:t>
                      </a:r>
                    </a:p>
                  </a:txBody>
                  <a:tcPr/>
                </a:tc>
                <a:tc>
                  <a:txBody>
                    <a:bodyPr/>
                    <a:lstStyle/>
                    <a:p>
                      <a:r>
                        <a:rPr lang="en-US" dirty="0"/>
                        <a:t>Classification</a:t>
                      </a:r>
                    </a:p>
                  </a:txBody>
                  <a:tcPr>
                    <a:solidFill>
                      <a:srgbClr val="579D42"/>
                    </a:solidFill>
                  </a:tcPr>
                </a:tc>
                <a:tc>
                  <a:txBody>
                    <a:bodyPr/>
                    <a:lstStyle/>
                    <a:p>
                      <a:r>
                        <a:rPr lang="en-US" dirty="0"/>
                        <a:t>Email</a:t>
                      </a:r>
                    </a:p>
                  </a:txBody>
                  <a:tcPr/>
                </a:tc>
                <a:tc>
                  <a:txBody>
                    <a:bodyPr/>
                    <a:lstStyle/>
                    <a:p>
                      <a:r>
                        <a:rPr lang="en-US" dirty="0"/>
                        <a:t>…</a:t>
                      </a:r>
                    </a:p>
                  </a:txBody>
                  <a:tcPr/>
                </a:tc>
                <a:extLst>
                  <a:ext uri="{0D108BD9-81ED-4DB2-BD59-A6C34878D82A}">
                    <a16:rowId xmlns:a16="http://schemas.microsoft.com/office/drawing/2014/main" val="3786634292"/>
                  </a:ext>
                </a:extLst>
              </a:tr>
              <a:tr h="442022">
                <a:tc>
                  <a:txBody>
                    <a:bodyPr/>
                    <a:lstStyle/>
                    <a:p>
                      <a:r>
                        <a:rPr lang="en-US" dirty="0"/>
                        <a:t>Zhang, Alyssa</a:t>
                      </a:r>
                    </a:p>
                  </a:txBody>
                  <a:tcPr/>
                </a:tc>
                <a:tc>
                  <a:txBody>
                    <a:bodyPr/>
                    <a:lstStyle/>
                    <a:p>
                      <a:r>
                        <a:rPr lang="en-US" dirty="0"/>
                        <a:t>Mathematics</a:t>
                      </a:r>
                    </a:p>
                  </a:txBody>
                  <a:tcPr/>
                </a:tc>
                <a:tc>
                  <a:txBody>
                    <a:bodyPr/>
                    <a:lstStyle/>
                    <a:p>
                      <a:r>
                        <a:rPr lang="en-US" dirty="0"/>
                        <a:t>Senior</a:t>
                      </a:r>
                    </a:p>
                  </a:txBody>
                  <a:tcPr/>
                </a:tc>
                <a:tc>
                  <a:txBody>
                    <a:bodyPr/>
                    <a:lstStyle/>
                    <a:p>
                      <a:r>
                        <a:rPr lang="en-US" dirty="0"/>
                        <a:t>***@utexas.edu</a:t>
                      </a:r>
                    </a:p>
                  </a:txBody>
                  <a:tcPr/>
                </a:tc>
                <a:tc>
                  <a:txBody>
                    <a:bodyPr/>
                    <a:lstStyle/>
                    <a:p>
                      <a:r>
                        <a:rPr lang="en-US" dirty="0"/>
                        <a:t>…</a:t>
                      </a:r>
                    </a:p>
                  </a:txBody>
                  <a:tcPr/>
                </a:tc>
                <a:extLst>
                  <a:ext uri="{0D108BD9-81ED-4DB2-BD59-A6C34878D82A}">
                    <a16:rowId xmlns:a16="http://schemas.microsoft.com/office/drawing/2014/main" val="909131771"/>
                  </a:ext>
                </a:extLst>
              </a:tr>
              <a:tr h="442022">
                <a:tc>
                  <a:txBody>
                    <a:bodyPr/>
                    <a:lstStyle/>
                    <a:p>
                      <a:r>
                        <a:rPr lang="en-US" dirty="0"/>
                        <a:t>Duncan, Addie</a:t>
                      </a:r>
                    </a:p>
                  </a:txBody>
                  <a:tcPr/>
                </a:tc>
                <a:tc>
                  <a:txBody>
                    <a:bodyPr/>
                    <a:lstStyle/>
                    <a:p>
                      <a:r>
                        <a:rPr lang="en-US" dirty="0"/>
                        <a:t>Mathematics</a:t>
                      </a:r>
                    </a:p>
                  </a:txBody>
                  <a:tcPr/>
                </a:tc>
                <a:tc>
                  <a:txBody>
                    <a:bodyPr/>
                    <a:lstStyle/>
                    <a:p>
                      <a:r>
                        <a:rPr lang="en-US" dirty="0"/>
                        <a:t>Graduate</a:t>
                      </a:r>
                    </a:p>
                  </a:txBody>
                  <a:tcPr/>
                </a:tc>
                <a:tc>
                  <a:txBody>
                    <a:bodyPr/>
                    <a:lstStyle/>
                    <a:p>
                      <a:r>
                        <a:rPr lang="en-US" dirty="0"/>
                        <a:t>***@gmail.com</a:t>
                      </a:r>
                    </a:p>
                  </a:txBody>
                  <a:tcPr/>
                </a:tc>
                <a:tc>
                  <a:txBody>
                    <a:bodyPr/>
                    <a:lstStyle/>
                    <a:p>
                      <a:r>
                        <a:rPr lang="en-US" dirty="0"/>
                        <a:t>…</a:t>
                      </a:r>
                    </a:p>
                  </a:txBody>
                  <a:tcPr/>
                </a:tc>
                <a:extLst>
                  <a:ext uri="{0D108BD9-81ED-4DB2-BD59-A6C34878D82A}">
                    <a16:rowId xmlns:a16="http://schemas.microsoft.com/office/drawing/2014/main" val="161103885"/>
                  </a:ext>
                </a:extLst>
              </a:tr>
              <a:tr h="442022">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498092145"/>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84DAE-61B0-BD25-23A5-98278DBC9B25}"/>
                  </a:ext>
                </a:extLst>
              </p:cNvPr>
              <p:cNvSpPr txBox="1"/>
              <p:nvPr/>
            </p:nvSpPr>
            <p:spPr>
              <a:xfrm>
                <a:off x="9168582" y="5136887"/>
                <a:ext cx="1932039" cy="14073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r>
                                <a:rPr lang="en-US" b="0" i="1" smtClean="0">
                                  <a:latin typeface="Cambria Math" panose="02040503050406030204" pitchFamily="18" charset="0"/>
                                </a:rPr>
                                <m:t>𝑁𝑎𝑚𝑒</m:t>
                              </m:r>
                            </m:num>
                            <m:den>
                              <m:eqArr>
                                <m:eqArrPr>
                                  <m:ctrlPr>
                                    <a:rPr lang="en-US" b="0" i="1" smtClean="0">
                                      <a:latin typeface="Cambria Math" panose="02040503050406030204" pitchFamily="18" charset="0"/>
                                    </a:rPr>
                                  </m:ctrlPr>
                                </m:eqArrPr>
                                <m:e>
                                  <m:r>
                                    <a:rPr lang="en-US" b="0" i="1" smtClean="0">
                                      <a:latin typeface="Cambria Math" panose="02040503050406030204" pitchFamily="18" charset="0"/>
                                    </a:rPr>
                                    <m:t>𝑀𝑎𝑗𝑜𝑟</m:t>
                                  </m:r>
                                </m:e>
                                <m:e>
                                  <m:r>
                                    <a:rPr lang="en-US" b="0" i="1" smtClean="0">
                                      <a:latin typeface="Cambria Math" panose="02040503050406030204" pitchFamily="18" charset="0"/>
                                    </a:rPr>
                                    <m:t>𝐶𝑙𝑎𝑠𝑠𝑖𝑓𝑖𝑐𝑎𝑡𝑖𝑜𝑛</m:t>
                                  </m:r>
                                </m:e>
                                <m:e>
                                  <m:r>
                                    <a:rPr lang="en-US" b="0" i="1" smtClean="0">
                                      <a:latin typeface="Cambria Math" panose="02040503050406030204" pitchFamily="18" charset="0"/>
                                    </a:rPr>
                                    <m:t>𝐸𝑚𝑎𝑖𝑙</m:t>
                                  </m:r>
                                </m:e>
                                <m:e>
                                  <m:r>
                                    <a:rPr lang="en-US" b="0" i="1" smtClean="0">
                                      <a:latin typeface="Cambria Math" panose="02040503050406030204" pitchFamily="18" charset="0"/>
                                    </a:rPr>
                                    <m:t>…</m:t>
                                  </m:r>
                                </m:e>
                              </m:eqArr>
                            </m:den>
                          </m:f>
                        </m:e>
                      </m:d>
                    </m:oMath>
                  </m:oMathPara>
                </a14:m>
                <a:endParaRPr lang="en-US" dirty="0"/>
              </a:p>
            </p:txBody>
          </p:sp>
        </mc:Choice>
        <mc:Fallback xmlns="">
          <p:sp>
            <p:nvSpPr>
              <p:cNvPr id="7" name="TextBox 6">
                <a:extLst>
                  <a:ext uri="{FF2B5EF4-FFF2-40B4-BE49-F238E27FC236}">
                    <a16:creationId xmlns:a16="http://schemas.microsoft.com/office/drawing/2014/main" id="{43A84DAE-61B0-BD25-23A5-98278DBC9B25}"/>
                  </a:ext>
                </a:extLst>
              </p:cNvPr>
              <p:cNvSpPr txBox="1">
                <a:spLocks noRot="1" noChangeAspect="1" noMove="1" noResize="1" noEditPoints="1" noAdjustHandles="1" noChangeArrowheads="1" noChangeShapeType="1" noTextEdit="1"/>
              </p:cNvSpPr>
              <p:nvPr/>
            </p:nvSpPr>
            <p:spPr>
              <a:xfrm>
                <a:off x="9168582" y="5136887"/>
                <a:ext cx="1932039" cy="140737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51262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7F6E-F8C7-68E1-2866-2B283CA38D82}"/>
              </a:ext>
            </a:extLst>
          </p:cNvPr>
          <p:cNvSpPr>
            <a:spLocks noGrp="1"/>
          </p:cNvSpPr>
          <p:nvPr>
            <p:ph type="title"/>
          </p:nvPr>
        </p:nvSpPr>
        <p:spPr/>
        <p:txBody>
          <a:bodyPr/>
          <a:lstStyle/>
          <a:p>
            <a:r>
              <a:rPr lang="en-US" dirty="0"/>
              <a:t>Measures of Similarity</a:t>
            </a:r>
          </a:p>
        </p:txBody>
      </p:sp>
      <p:sp>
        <p:nvSpPr>
          <p:cNvPr id="3" name="Content Placeholder 2">
            <a:extLst>
              <a:ext uri="{FF2B5EF4-FFF2-40B4-BE49-F238E27FC236}">
                <a16:creationId xmlns:a16="http://schemas.microsoft.com/office/drawing/2014/main" id="{3E22E0C4-74CF-FFBF-61D4-98CC5A52D770}"/>
              </a:ext>
            </a:extLst>
          </p:cNvPr>
          <p:cNvSpPr>
            <a:spLocks noGrp="1"/>
          </p:cNvSpPr>
          <p:nvPr>
            <p:ph idx="1"/>
          </p:nvPr>
        </p:nvSpPr>
        <p:spPr/>
        <p:txBody>
          <a:bodyPr/>
          <a:lstStyle/>
          <a:p>
            <a:r>
              <a:rPr lang="en-US" i="1" dirty="0"/>
              <a:t>Distance metrics</a:t>
            </a:r>
            <a:r>
              <a:rPr lang="en-US" dirty="0"/>
              <a:t> are used to measure similarity between high-dimensional vectors (data points).</a:t>
            </a:r>
          </a:p>
          <a:p>
            <a:pPr lvl="1"/>
            <a:endParaRPr lang="en-US" dirty="0"/>
          </a:p>
          <a:p>
            <a:r>
              <a:rPr lang="en-US" dirty="0"/>
              <a:t>Because there are various ways of measuring distance, there are various methods of clustering―each with their own benefits and drawbacks.</a:t>
            </a:r>
          </a:p>
          <a:p>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7C16C494-CFEC-300E-010B-2A5EB471414B}"/>
                  </a:ext>
                </a:extLst>
              </p:cNvPr>
              <p:cNvGraphicFramePr>
                <a:graphicFrameLocks noGrp="1"/>
              </p:cNvGraphicFramePr>
              <p:nvPr>
                <p:extLst>
                  <p:ext uri="{D42A27DB-BD31-4B8C-83A1-F6EECF244321}">
                    <p14:modId xmlns:p14="http://schemas.microsoft.com/office/powerpoint/2010/main" val="3530418519"/>
                  </p:ext>
                </p:extLst>
              </p:nvPr>
            </p:nvGraphicFramePr>
            <p:xfrm>
              <a:off x="1137265" y="5070487"/>
              <a:ext cx="4958735" cy="1272731"/>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75527">
                    <a:tc>
                      <a:txBody>
                        <a:bodyPr/>
                        <a:lstStyle/>
                        <a:p>
                          <a:r>
                            <a:rPr lang="en-US" dirty="0"/>
                            <a:t>Manhattan Distance</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897204">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𝑑</m:t>
                                </m:r>
                                <m:d>
                                  <m:dPr>
                                    <m:ctrlPr>
                                      <a:rPr lang="en-US" b="0" i="1" smtClean="0">
                                        <a:latin typeface="Cambria Math" panose="02040503050406030204" pitchFamily="18" charset="0"/>
                                      </a:rPr>
                                    </m:ctrlPr>
                                  </m:dPr>
                                  <m:e>
                                    <m:r>
                                      <a:rPr lang="en-US" b="1" smtClean="0">
                                        <a:latin typeface="Cambria Math" panose="02040503050406030204" pitchFamily="18" charset="0"/>
                                      </a:rPr>
                                      <m:t>𝐩</m:t>
                                    </m:r>
                                    <m:r>
                                      <a:rPr lang="en-US" b="0" smtClean="0">
                                        <a:latin typeface="Cambria Math" panose="02040503050406030204" pitchFamily="18" charset="0"/>
                                      </a:rPr>
                                      <m:t>, </m:t>
                                    </m:r>
                                    <m:r>
                                      <a:rPr lang="en-US" b="1" smtClean="0">
                                        <a:latin typeface="Cambria Math" panose="02040503050406030204" pitchFamily="18" charset="0"/>
                                      </a:rPr>
                                      <m:t>𝐪</m:t>
                                    </m:r>
                                  </m:e>
                                </m:d>
                                <m:r>
                                  <a:rPr lang="en-US" b="0"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smtClean="0">
                                        <a:latin typeface="Cambria Math" panose="02040503050406030204" pitchFamily="18" charset="0"/>
                                      </a:rPr>
                                      <m:t>𝑖</m:t>
                                    </m:r>
                                    <m:r>
                                      <a:rPr lang="en-US" b="0" smtClean="0">
                                        <a:latin typeface="Cambria Math" panose="02040503050406030204" pitchFamily="18" charset="0"/>
                                      </a:rPr>
                                      <m:t>=1</m:t>
                                    </m:r>
                                  </m:sub>
                                  <m:sup>
                                    <m:r>
                                      <a:rPr lang="en-US" b="0" smtClean="0">
                                        <a:latin typeface="Cambria Math" panose="02040503050406030204" pitchFamily="18" charset="0"/>
                                      </a:rPr>
                                      <m:t>𝑛</m:t>
                                    </m:r>
                                  </m:sup>
                                  <m:e>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𝑞</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𝑝</m:t>
                                        </m:r>
                                      </m:e>
                                      <m:sub>
                                        <m:r>
                                          <a:rPr lang="en-US" b="0" smtClean="0">
                                            <a:latin typeface="Cambria Math" panose="02040503050406030204" pitchFamily="18" charset="0"/>
                                          </a:rPr>
                                          <m:t>𝑖</m:t>
                                        </m:r>
                                      </m:sub>
                                    </m:sSub>
                                    <m:r>
                                      <a:rPr lang="en-US" b="0" smtClean="0">
                                        <a:latin typeface="Cambria Math" panose="02040503050406030204" pitchFamily="18" charset="0"/>
                                      </a:rPr>
                                      <m:t>|</m:t>
                                    </m:r>
                                  </m:e>
                                </m:nary>
                              </m:oMath>
                            </m:oMathPara>
                          </a14:m>
                          <a:endParaRPr lang="en-US" dirty="0"/>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0183439"/>
                      </a:ext>
                    </a:extLst>
                  </a:tr>
                </a:tbl>
              </a:graphicData>
            </a:graphic>
          </p:graphicFrame>
        </mc:Choice>
        <mc:Fallback xmlns="">
          <p:graphicFrame>
            <p:nvGraphicFramePr>
              <p:cNvPr id="4" name="Table 3">
                <a:extLst>
                  <a:ext uri="{FF2B5EF4-FFF2-40B4-BE49-F238E27FC236}">
                    <a16:creationId xmlns:a16="http://schemas.microsoft.com/office/drawing/2014/main" id="{7C16C494-CFEC-300E-010B-2A5EB471414B}"/>
                  </a:ext>
                </a:extLst>
              </p:cNvPr>
              <p:cNvGraphicFramePr>
                <a:graphicFrameLocks noGrp="1"/>
              </p:cNvGraphicFramePr>
              <p:nvPr>
                <p:extLst>
                  <p:ext uri="{D42A27DB-BD31-4B8C-83A1-F6EECF244321}">
                    <p14:modId xmlns:p14="http://schemas.microsoft.com/office/powerpoint/2010/main" val="3530418519"/>
                  </p:ext>
                </p:extLst>
              </p:nvPr>
            </p:nvGraphicFramePr>
            <p:xfrm>
              <a:off x="1137265" y="5070487"/>
              <a:ext cx="4958735" cy="1272731"/>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75527">
                    <a:tc>
                      <a:txBody>
                        <a:bodyPr/>
                        <a:lstStyle/>
                        <a:p>
                          <a:r>
                            <a:rPr lang="en-US" dirty="0"/>
                            <a:t>Manhattan Distance</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897204">
                    <a:tc>
                      <a:txBody>
                        <a:bodyPr/>
                        <a:lstStyle/>
                        <a:p>
                          <a:endParaRPr lang="en-US"/>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blipFill>
                          <a:blip r:embed="rId3"/>
                          <a:stretch>
                            <a:fillRect l="-614" t="-45270" r="-1843" b="-8784"/>
                          </a:stretch>
                        </a:blipFill>
                      </a:tcPr>
                    </a:tc>
                    <a:extLst>
                      <a:ext uri="{0D108BD9-81ED-4DB2-BD59-A6C34878D82A}">
                        <a16:rowId xmlns:a16="http://schemas.microsoft.com/office/drawing/2014/main" val="256018343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727CAE0A-15DE-375A-8D5D-B1942C977156}"/>
                  </a:ext>
                </a:extLst>
              </p:cNvPr>
              <p:cNvGraphicFramePr>
                <a:graphicFrameLocks noGrp="1"/>
              </p:cNvGraphicFramePr>
              <p:nvPr>
                <p:extLst>
                  <p:ext uri="{D42A27DB-BD31-4B8C-83A1-F6EECF244321}">
                    <p14:modId xmlns:p14="http://schemas.microsoft.com/office/powerpoint/2010/main" val="2271182769"/>
                  </p:ext>
                </p:extLst>
              </p:nvPr>
            </p:nvGraphicFramePr>
            <p:xfrm>
              <a:off x="1137265" y="3610823"/>
              <a:ext cx="4958735" cy="1272731"/>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70840">
                    <a:tc>
                      <a:txBody>
                        <a:bodyPr/>
                        <a:lstStyle/>
                        <a:p>
                          <a:r>
                            <a:rPr lang="en-US" dirty="0"/>
                            <a:t>Euclidean Distance</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370840">
                    <a:tc>
                      <a:txBody>
                        <a:bodyPr/>
                        <a:lstStyle/>
                        <a:p>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𝑑</m:t>
                                </m:r>
                                <m:d>
                                  <m:dPr>
                                    <m:ctrlPr>
                                      <a:rPr lang="en-US" b="0" i="1" smtClean="0">
                                        <a:latin typeface="Cambria Math" panose="02040503050406030204" pitchFamily="18" charset="0"/>
                                      </a:rPr>
                                    </m:ctrlPr>
                                  </m:dPr>
                                  <m:e>
                                    <m:r>
                                      <a:rPr lang="en-US" b="1" smtClean="0">
                                        <a:latin typeface="Cambria Math" panose="02040503050406030204" pitchFamily="18" charset="0"/>
                                      </a:rPr>
                                      <m:t>𝐩</m:t>
                                    </m:r>
                                    <m:r>
                                      <a:rPr lang="en-US" b="0" smtClean="0">
                                        <a:latin typeface="Cambria Math" panose="02040503050406030204" pitchFamily="18" charset="0"/>
                                      </a:rPr>
                                      <m:t>, </m:t>
                                    </m:r>
                                    <m:r>
                                      <a:rPr lang="en-US" b="1" smtClean="0">
                                        <a:latin typeface="Cambria Math" panose="02040503050406030204" pitchFamily="18" charset="0"/>
                                      </a:rPr>
                                      <m:t>𝐪</m:t>
                                    </m:r>
                                  </m:e>
                                </m:d>
                                <m:r>
                                  <a:rPr lang="en-US" b="0"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limLoc m:val="subSup"/>
                                        <m:ctrlPr>
                                          <a:rPr lang="en-US" b="0" i="1" smtClean="0">
                                            <a:latin typeface="Cambria Math" panose="02040503050406030204" pitchFamily="18" charset="0"/>
                                          </a:rPr>
                                        </m:ctrlPr>
                                      </m:naryPr>
                                      <m:sub>
                                        <m:r>
                                          <m:rPr>
                                            <m:brk m:alnAt="25"/>
                                          </m:rPr>
                                          <a:rPr lang="en-US" b="0" smtClean="0">
                                            <a:latin typeface="Cambria Math" panose="02040503050406030204" pitchFamily="18" charset="0"/>
                                          </a:rPr>
                                          <m:t>𝑖</m:t>
                                        </m:r>
                                        <m:r>
                                          <a:rPr lang="en-US" b="0" smtClean="0">
                                            <a:latin typeface="Cambria Math" panose="02040503050406030204" pitchFamily="18" charset="0"/>
                                          </a:rPr>
                                          <m:t>=1</m:t>
                                        </m:r>
                                      </m:sub>
                                      <m:sup>
                                        <m:r>
                                          <a:rPr lang="en-US" b="0"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𝑞</m:t>
                                                </m:r>
                                              </m:e>
                                              <m:sub>
                                                <m:r>
                                                  <a:rPr lang="en-US" b="0" smtClean="0">
                                                    <a:latin typeface="Cambria Math" panose="02040503050406030204" pitchFamily="18" charset="0"/>
                                                  </a:rPr>
                                                  <m:t>𝑖</m:t>
                                                </m:r>
                                              </m:sub>
                                            </m:sSub>
                                            <m:r>
                                              <a:rPr lang="en-US" b="0" smtClean="0">
                                                <a:latin typeface="Cambria Math" panose="02040503050406030204" pitchFamily="18" charset="0"/>
                                              </a:rPr>
                                              <m:t>−</m:t>
                                            </m:r>
                                            <m:sSub>
                                              <m:sSubPr>
                                                <m:ctrlPr>
                                                  <a:rPr lang="en-US" b="0" i="1" smtClean="0">
                                                    <a:latin typeface="Cambria Math" panose="02040503050406030204" pitchFamily="18" charset="0"/>
                                                  </a:rPr>
                                                </m:ctrlPr>
                                              </m:sSubPr>
                                              <m:e>
                                                <m:r>
                                                  <a:rPr lang="en-US" b="0" smtClean="0">
                                                    <a:latin typeface="Cambria Math" panose="02040503050406030204" pitchFamily="18" charset="0"/>
                                                  </a:rPr>
                                                  <m:t>𝑝</m:t>
                                                </m:r>
                                              </m:e>
                                              <m:sub>
                                                <m:r>
                                                  <a:rPr lang="en-US" b="0" smtClean="0">
                                                    <a:latin typeface="Cambria Math" panose="02040503050406030204" pitchFamily="18" charset="0"/>
                                                  </a:rPr>
                                                  <m:t>𝑖</m:t>
                                                </m:r>
                                              </m:sub>
                                            </m:sSub>
                                            <m:r>
                                              <a:rPr lang="en-US" b="0" smtClean="0">
                                                <a:latin typeface="Cambria Math" panose="02040503050406030204" pitchFamily="18" charset="0"/>
                                              </a:rPr>
                                              <m:t>)</m:t>
                                            </m:r>
                                          </m:e>
                                          <m:sup>
                                            <m:r>
                                              <a:rPr lang="en-US" b="0" smtClean="0">
                                                <a:latin typeface="Cambria Math" panose="02040503050406030204" pitchFamily="18" charset="0"/>
                                              </a:rPr>
                                              <m:t>2</m:t>
                                            </m:r>
                                          </m:sup>
                                        </m:sSup>
                                      </m:e>
                                    </m:nary>
                                  </m:e>
                                </m:rad>
                              </m:oMath>
                            </m:oMathPara>
                          </a14:m>
                          <a:endParaRPr lang="en-US" dirty="0"/>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0183439"/>
                      </a:ext>
                    </a:extLst>
                  </a:tr>
                </a:tbl>
              </a:graphicData>
            </a:graphic>
          </p:graphicFrame>
        </mc:Choice>
        <mc:Fallback xmlns="">
          <p:graphicFrame>
            <p:nvGraphicFramePr>
              <p:cNvPr id="5" name="Table 4">
                <a:extLst>
                  <a:ext uri="{FF2B5EF4-FFF2-40B4-BE49-F238E27FC236}">
                    <a16:creationId xmlns:a16="http://schemas.microsoft.com/office/drawing/2014/main" id="{727CAE0A-15DE-375A-8D5D-B1942C977156}"/>
                  </a:ext>
                </a:extLst>
              </p:cNvPr>
              <p:cNvGraphicFramePr>
                <a:graphicFrameLocks noGrp="1"/>
              </p:cNvGraphicFramePr>
              <p:nvPr>
                <p:extLst>
                  <p:ext uri="{D42A27DB-BD31-4B8C-83A1-F6EECF244321}">
                    <p14:modId xmlns:p14="http://schemas.microsoft.com/office/powerpoint/2010/main" val="2271182769"/>
                  </p:ext>
                </p:extLst>
              </p:nvPr>
            </p:nvGraphicFramePr>
            <p:xfrm>
              <a:off x="1137265" y="3610823"/>
              <a:ext cx="4958735" cy="1272731"/>
            </p:xfrm>
            <a:graphic>
              <a:graphicData uri="http://schemas.openxmlformats.org/drawingml/2006/table">
                <a:tbl>
                  <a:tblPr firstRow="1" bandRow="1">
                    <a:effectLst>
                      <a:outerShdw blurRad="50800" dist="38100" dir="2700000" algn="tl" rotWithShape="0">
                        <a:prstClr val="black">
                          <a:alpha val="40000"/>
                        </a:prstClr>
                      </a:outerShdw>
                    </a:effectLst>
                    <a:tableStyleId>{912C8C85-51F0-491E-9774-3900AFEF0FD7}</a:tableStyleId>
                  </a:tblPr>
                  <a:tblGrid>
                    <a:gridCol w="4958735">
                      <a:extLst>
                        <a:ext uri="{9D8B030D-6E8A-4147-A177-3AD203B41FA5}">
                          <a16:colId xmlns:a16="http://schemas.microsoft.com/office/drawing/2014/main" val="4273337788"/>
                        </a:ext>
                      </a:extLst>
                    </a:gridCol>
                  </a:tblGrid>
                  <a:tr h="370840">
                    <a:tc>
                      <a:txBody>
                        <a:bodyPr/>
                        <a:lstStyle/>
                        <a:p>
                          <a:r>
                            <a:rPr lang="en-US" dirty="0"/>
                            <a:t>Euclidean Distance</a:t>
                          </a:r>
                        </a:p>
                      </a:txBody>
                      <a:tcPr>
                        <a:lnB w="12700" cap="flat" cmpd="sng" algn="ctr">
                          <a:noFill/>
                          <a:prstDash val="solid"/>
                          <a:miter lim="800000"/>
                        </a:lnB>
                        <a:solidFill>
                          <a:srgbClr val="579D42"/>
                        </a:solidFill>
                      </a:tcPr>
                    </a:tc>
                    <a:extLst>
                      <a:ext uri="{0D108BD9-81ED-4DB2-BD59-A6C34878D82A}">
                        <a16:rowId xmlns:a16="http://schemas.microsoft.com/office/drawing/2014/main" val="2876108706"/>
                      </a:ext>
                    </a:extLst>
                  </a:tr>
                  <a:tr h="901891">
                    <a:tc>
                      <a:txBody>
                        <a:bodyPr/>
                        <a:lstStyle/>
                        <a:p>
                          <a:endParaRPr lang="en-US"/>
                        </a:p>
                      </a:txBody>
                      <a:tcPr>
                        <a:lnL w="12700" cap="flat" cmpd="sng" algn="ctr">
                          <a:noFill/>
                          <a:prstDash val="solid"/>
                          <a:miter lim="800000"/>
                        </a:lnL>
                        <a:lnR w="12700" cap="flat" cmpd="sng" algn="ctr">
                          <a:noFill/>
                          <a:prstDash val="solid"/>
                          <a:miter lim="800000"/>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blipFill>
                          <a:blip r:embed="rId4"/>
                          <a:stretch>
                            <a:fillRect l="-614" t="-44295" r="-1843" b="-8054"/>
                          </a:stretch>
                        </a:blipFill>
                      </a:tcPr>
                    </a:tc>
                    <a:extLst>
                      <a:ext uri="{0D108BD9-81ED-4DB2-BD59-A6C34878D82A}">
                        <a16:rowId xmlns:a16="http://schemas.microsoft.com/office/drawing/2014/main" val="2560183439"/>
                      </a:ext>
                    </a:extLst>
                  </a:tr>
                </a:tbl>
              </a:graphicData>
            </a:graphic>
          </p:graphicFrame>
        </mc:Fallback>
      </mc:AlternateContent>
      <p:pic>
        <p:nvPicPr>
          <p:cNvPr id="9" name="Picture 8" descr="A diagram of a graph&#10;&#10;Description automatically generated">
            <a:extLst>
              <a:ext uri="{FF2B5EF4-FFF2-40B4-BE49-F238E27FC236}">
                <a16:creationId xmlns:a16="http://schemas.microsoft.com/office/drawing/2014/main" id="{756B45D0-36C7-07A3-E22E-2C6D9E0122B2}"/>
              </a:ext>
            </a:extLst>
          </p:cNvPr>
          <p:cNvPicPr>
            <a:picLocks noChangeAspect="1"/>
          </p:cNvPicPr>
          <p:nvPr/>
        </p:nvPicPr>
        <p:blipFill rotWithShape="1">
          <a:blip r:embed="rId5">
            <a:extLst>
              <a:ext uri="{28A0092B-C50C-407E-A947-70E740481C1C}">
                <a14:useLocalDpi xmlns:a14="http://schemas.microsoft.com/office/drawing/2010/main" val="0"/>
              </a:ext>
            </a:extLst>
          </a:blip>
          <a:srcRect l="5753" t="5569" r="1762" b="10343"/>
          <a:stretch/>
        </p:blipFill>
        <p:spPr>
          <a:xfrm>
            <a:off x="6658117" y="3610823"/>
            <a:ext cx="4695683" cy="2732395"/>
          </a:xfrm>
          <a:prstGeom prst="rect">
            <a:avLst/>
          </a:prstGeom>
          <a:ln>
            <a:solidFill>
              <a:srgbClr val="579D42"/>
            </a:solidFill>
          </a:ln>
        </p:spPr>
      </p:pic>
    </p:spTree>
    <p:extLst>
      <p:ext uri="{BB962C8B-B14F-4D97-AF65-F5344CB8AC3E}">
        <p14:creationId xmlns:p14="http://schemas.microsoft.com/office/powerpoint/2010/main" val="2985812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5D169D-8D23-8A46-0834-958C592047DE}"/>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𝑘</m:t>
                    </m:r>
                  </m:oMath>
                </a14:m>
                <a:r>
                  <a:rPr lang="en-US" dirty="0"/>
                  <a:t>-means Clustering Algorithm</a:t>
                </a:r>
              </a:p>
            </p:txBody>
          </p:sp>
        </mc:Choice>
        <mc:Fallback xmlns="">
          <p:sp>
            <p:nvSpPr>
              <p:cNvPr id="2" name="Title 1">
                <a:extLst>
                  <a:ext uri="{FF2B5EF4-FFF2-40B4-BE49-F238E27FC236}">
                    <a16:creationId xmlns:a16="http://schemas.microsoft.com/office/drawing/2014/main" id="{DA5D169D-8D23-8A46-0834-958C592047DE}"/>
                  </a:ext>
                </a:extLst>
              </p:cNvPr>
              <p:cNvSpPr>
                <a:spLocks noGrp="1" noRot="1" noChangeAspect="1" noMove="1" noResize="1" noEditPoints="1" noAdjustHandles="1" noChangeArrowheads="1" noChangeShapeType="1" noTextEdit="1"/>
              </p:cNvSpPr>
              <p:nvPr>
                <p:ph type="title"/>
              </p:nvPr>
            </p:nvSpPr>
            <p:spPr>
              <a:blipFill>
                <a:blip r:embed="rId3"/>
                <a:stretch>
                  <a:fillRect t="-2174" b="-1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ED4C66-1703-EA93-6953-C703B7C0E216}"/>
                  </a:ext>
                </a:extLst>
              </p:cNvPr>
              <p:cNvSpPr>
                <a:spLocks noGrp="1"/>
              </p:cNvSpPr>
              <p:nvPr>
                <p:ph idx="1"/>
              </p:nvPr>
            </p:nvSpPr>
            <p:spPr>
              <a:xfrm>
                <a:off x="838199" y="1588655"/>
                <a:ext cx="5405285" cy="4588308"/>
              </a:xfrm>
            </p:spPr>
            <p:txBody>
              <a:bodyPr>
                <a:normAutofit/>
              </a:bodyPr>
              <a:lstStyle/>
              <a:p>
                <a:pPr marL="457200" indent="-457200">
                  <a:buFont typeface="+mj-lt"/>
                  <a:buAutoNum type="arabicPeriod"/>
                </a:pPr>
                <a:r>
                  <a:rPr lang="en-US" dirty="0"/>
                  <a:t>Choose the number of clusters (</a:t>
                </a:r>
                <a14:m>
                  <m:oMath xmlns:m="http://schemas.openxmlformats.org/officeDocument/2006/math">
                    <m:r>
                      <a:rPr lang="en-US" b="0" i="1" smtClean="0">
                        <a:latin typeface="Cambria Math" panose="02040503050406030204" pitchFamily="18" charset="0"/>
                      </a:rPr>
                      <m:t>𝑘</m:t>
                    </m:r>
                  </m:oMath>
                </a14:m>
                <a:r>
                  <a:rPr lang="en-US" dirty="0"/>
                  <a:t>).</a:t>
                </a:r>
              </a:p>
              <a:p>
                <a:pPr marL="457200" indent="-457200">
                  <a:buFont typeface="+mj-lt"/>
                  <a:buAutoNum type="arabicPeriod"/>
                </a:pPr>
                <a:r>
                  <a:rPr lang="en-US" dirty="0"/>
                  <a:t>Select random centroids.</a:t>
                </a:r>
              </a:p>
              <a:p>
                <a:pPr marL="457200" indent="-457200">
                  <a:buFont typeface="+mj-lt"/>
                  <a:buAutoNum type="arabicPeriod"/>
                </a:pPr>
                <a:r>
                  <a:rPr lang="en-US" dirty="0"/>
                  <a:t>Assign points to the closest centroid.</a:t>
                </a:r>
              </a:p>
              <a:p>
                <a:pPr marL="457200" indent="-457200">
                  <a:buFont typeface="+mj-lt"/>
                  <a:buAutoNum type="arabicPeriod"/>
                </a:pPr>
                <a:r>
                  <a:rPr lang="en-US" dirty="0"/>
                  <a:t>Recompute centroids of newly formed clusters.</a:t>
                </a:r>
              </a:p>
              <a:p>
                <a:pPr marL="457200" indent="-457200">
                  <a:buFont typeface="+mj-lt"/>
                  <a:buAutoNum type="arabicPeriod"/>
                </a:pPr>
                <a:r>
                  <a:rPr lang="en-US" dirty="0"/>
                  <a:t>Repeats steps 3 and 4 until stopping criterion is met.</a:t>
                </a:r>
              </a:p>
              <a:p>
                <a:pPr lvl="1"/>
                <a:r>
                  <a:rPr lang="en-US" dirty="0"/>
                  <a:t>Stopping criterion: When centroids do not change, points remain in the same cluster, or we reach a predetermined maximum number of iterations.</a:t>
                </a:r>
              </a:p>
            </p:txBody>
          </p:sp>
        </mc:Choice>
        <mc:Fallback xmlns="">
          <p:sp>
            <p:nvSpPr>
              <p:cNvPr id="3" name="Content Placeholder 2">
                <a:extLst>
                  <a:ext uri="{FF2B5EF4-FFF2-40B4-BE49-F238E27FC236}">
                    <a16:creationId xmlns:a16="http://schemas.microsoft.com/office/drawing/2014/main" id="{16ED4C66-1703-EA93-6953-C703B7C0E216}"/>
                  </a:ext>
                </a:extLst>
              </p:cNvPr>
              <p:cNvSpPr>
                <a:spLocks noGrp="1" noRot="1" noChangeAspect="1" noMove="1" noResize="1" noEditPoints="1" noAdjustHandles="1" noChangeArrowheads="1" noChangeShapeType="1" noTextEdit="1"/>
              </p:cNvSpPr>
              <p:nvPr>
                <p:ph idx="1"/>
              </p:nvPr>
            </p:nvSpPr>
            <p:spPr>
              <a:xfrm>
                <a:off x="838199" y="1588655"/>
                <a:ext cx="5405285" cy="4588308"/>
              </a:xfrm>
              <a:blipFill>
                <a:blip r:embed="rId4"/>
                <a:stretch>
                  <a:fillRect l="-1466" t="-1729" r="-676"/>
                </a:stretch>
              </a:blipFill>
            </p:spPr>
            <p:txBody>
              <a:bodyPr/>
              <a:lstStyle/>
              <a:p>
                <a:r>
                  <a:rPr lang="en-US">
                    <a:noFill/>
                  </a:rPr>
                  <a:t> </a:t>
                </a:r>
              </a:p>
            </p:txBody>
          </p:sp>
        </mc:Fallback>
      </mc:AlternateContent>
      <p:pic>
        <p:nvPicPr>
          <p:cNvPr id="1034" name="Picture 10" descr="k-means clustering">
            <a:extLst>
              <a:ext uri="{FF2B5EF4-FFF2-40B4-BE49-F238E27FC236}">
                <a16:creationId xmlns:a16="http://schemas.microsoft.com/office/drawing/2014/main" id="{7F89F1C8-9D93-12A8-E2BA-15609CBE67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1574" y="2076031"/>
            <a:ext cx="3938484" cy="27059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 means">
            <a:extLst>
              <a:ext uri="{FF2B5EF4-FFF2-40B4-BE49-F238E27FC236}">
                <a16:creationId xmlns:a16="http://schemas.microsoft.com/office/drawing/2014/main" id="{2466272C-CD6C-4426-AA6D-141EEDF77158}"/>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6878577" y="2182761"/>
            <a:ext cx="4001481" cy="259920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k means 2">
            <a:extLst>
              <a:ext uri="{FF2B5EF4-FFF2-40B4-BE49-F238E27FC236}">
                <a16:creationId xmlns:a16="http://schemas.microsoft.com/office/drawing/2014/main" id="{0F052D62-D2DC-3519-189F-6971754CBFFF}"/>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7049729" y="2251587"/>
            <a:ext cx="3824502" cy="24285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k means 3">
            <a:extLst>
              <a:ext uri="{FF2B5EF4-FFF2-40B4-BE49-F238E27FC236}">
                <a16:creationId xmlns:a16="http://schemas.microsoft.com/office/drawing/2014/main" id="{2CC8C2C2-372E-D3D1-18F9-2AABAF3B2B1C}"/>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6828835" y="2251586"/>
            <a:ext cx="4045396" cy="242856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k means 4">
            <a:extLst>
              <a:ext uri="{FF2B5EF4-FFF2-40B4-BE49-F238E27FC236}">
                <a16:creationId xmlns:a16="http://schemas.microsoft.com/office/drawing/2014/main" id="{15EEC210-9A04-10B3-B1F9-B87A0C22EB8B}"/>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6941574" y="2251585"/>
            <a:ext cx="3926830" cy="237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5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5D169D-8D23-8A46-0834-958C592047DE}"/>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𝑘</m:t>
                    </m:r>
                  </m:oMath>
                </a14:m>
                <a:r>
                  <a:rPr lang="en-US" dirty="0"/>
                  <a:t>-means Clustering Pros and Cons</a:t>
                </a:r>
              </a:p>
            </p:txBody>
          </p:sp>
        </mc:Choice>
        <mc:Fallback xmlns="">
          <p:sp>
            <p:nvSpPr>
              <p:cNvPr id="2" name="Title 1">
                <a:extLst>
                  <a:ext uri="{FF2B5EF4-FFF2-40B4-BE49-F238E27FC236}">
                    <a16:creationId xmlns:a16="http://schemas.microsoft.com/office/drawing/2014/main" id="{DA5D169D-8D23-8A46-0834-958C592047DE}"/>
                  </a:ext>
                </a:extLst>
              </p:cNvPr>
              <p:cNvSpPr>
                <a:spLocks noGrp="1" noRot="1" noChangeAspect="1" noMove="1" noResize="1" noEditPoints="1" noAdjustHandles="1" noChangeArrowheads="1" noChangeShapeType="1" noTextEdit="1"/>
              </p:cNvSpPr>
              <p:nvPr>
                <p:ph type="title"/>
              </p:nvPr>
            </p:nvSpPr>
            <p:spPr>
              <a:blipFill>
                <a:blip r:embed="rId3"/>
                <a:stretch>
                  <a:fillRect t="-2174" b="-123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ED4C66-1703-EA93-6953-C703B7C0E216}"/>
                  </a:ext>
                </a:extLst>
              </p:cNvPr>
              <p:cNvSpPr>
                <a:spLocks noGrp="1"/>
              </p:cNvSpPr>
              <p:nvPr>
                <p:ph idx="1"/>
              </p:nvPr>
            </p:nvSpPr>
            <p:spPr>
              <a:xfrm>
                <a:off x="838200" y="1588655"/>
                <a:ext cx="5257800" cy="4588308"/>
              </a:xfrm>
            </p:spPr>
            <p:txBody>
              <a:bodyPr/>
              <a:lstStyle/>
              <a:p>
                <a:r>
                  <a:rPr lang="en-US" dirty="0"/>
                  <a:t>Pros</a:t>
                </a:r>
              </a:p>
              <a:p>
                <a:pPr lvl="1"/>
                <a:r>
                  <a:rPr lang="en-US" dirty="0"/>
                  <a:t>Relatively simple to implement.</a:t>
                </a:r>
              </a:p>
              <a:p>
                <a:pPr lvl="1"/>
                <a:r>
                  <a:rPr lang="en-US" dirty="0"/>
                  <a:t>Good for linearly separable, convex data.</a:t>
                </a:r>
              </a:p>
              <a:p>
                <a:pPr marL="457200" lvl="1" indent="0">
                  <a:buNone/>
                </a:pPr>
                <a:endParaRPr lang="en-US" dirty="0"/>
              </a:p>
              <a:p>
                <a:r>
                  <a:rPr lang="en-US" dirty="0"/>
                  <a:t>Cons</a:t>
                </a:r>
              </a:p>
              <a:p>
                <a:pPr lvl="1"/>
                <a14:m>
                  <m:oMath xmlns:m="http://schemas.openxmlformats.org/officeDocument/2006/math">
                    <m:r>
                      <a:rPr lang="en-US" b="0" i="1" smtClean="0">
                        <a:latin typeface="Cambria Math" panose="02040503050406030204" pitchFamily="18" charset="0"/>
                      </a:rPr>
                      <m:t>𝑘</m:t>
                    </m:r>
                  </m:oMath>
                </a14:m>
                <a:r>
                  <a:rPr lang="en-US" dirty="0"/>
                  <a:t> value must be chosen manually, which can lead to over/under clustering.</a:t>
                </a:r>
              </a:p>
              <a:p>
                <a:pPr lvl="1"/>
                <a:r>
                  <a:rPr lang="en-US" dirty="0"/>
                  <a:t>Sensitive to clustering data of varying sizes and density.</a:t>
                </a:r>
              </a:p>
              <a:p>
                <a:pPr lvl="1"/>
                <a:r>
                  <a:rPr lang="en-US" dirty="0"/>
                  <a:t>Sensitive to outliers.</a:t>
                </a:r>
              </a:p>
            </p:txBody>
          </p:sp>
        </mc:Choice>
        <mc:Fallback xmlns="">
          <p:sp>
            <p:nvSpPr>
              <p:cNvPr id="3" name="Content Placeholder 2">
                <a:extLst>
                  <a:ext uri="{FF2B5EF4-FFF2-40B4-BE49-F238E27FC236}">
                    <a16:creationId xmlns:a16="http://schemas.microsoft.com/office/drawing/2014/main" id="{16ED4C66-1703-EA93-6953-C703B7C0E216}"/>
                  </a:ext>
                </a:extLst>
              </p:cNvPr>
              <p:cNvSpPr>
                <a:spLocks noGrp="1" noRot="1" noChangeAspect="1" noMove="1" noResize="1" noEditPoints="1" noAdjustHandles="1" noChangeArrowheads="1" noChangeShapeType="1" noTextEdit="1"/>
              </p:cNvSpPr>
              <p:nvPr>
                <p:ph idx="1"/>
              </p:nvPr>
            </p:nvSpPr>
            <p:spPr>
              <a:xfrm>
                <a:off x="838200" y="1588655"/>
                <a:ext cx="5257800" cy="4588308"/>
              </a:xfrm>
              <a:blipFill>
                <a:blip r:embed="rId4"/>
                <a:stretch>
                  <a:fillRect l="-1624" t="-1729"/>
                </a:stretch>
              </a:blipFill>
            </p:spPr>
            <p:txBody>
              <a:bodyPr/>
              <a:lstStyle/>
              <a:p>
                <a:r>
                  <a:rPr lang="en-US">
                    <a:noFill/>
                  </a:rPr>
                  <a:t> </a:t>
                </a:r>
              </a:p>
            </p:txBody>
          </p:sp>
        </mc:Fallback>
      </mc:AlternateContent>
      <p:pic>
        <p:nvPicPr>
          <p:cNvPr id="6" name="Picture 5" descr="A graph with dots and numbers&#10;&#10;Description automatically generated with medium confidence">
            <a:extLst>
              <a:ext uri="{FF2B5EF4-FFF2-40B4-BE49-F238E27FC236}">
                <a16:creationId xmlns:a16="http://schemas.microsoft.com/office/drawing/2014/main" id="{8AEB30B2-3C0A-FDF2-AC72-260BCDA0B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0845" y="1268361"/>
            <a:ext cx="5009156" cy="5009156"/>
          </a:xfrm>
          <a:prstGeom prst="rect">
            <a:avLst/>
          </a:prstGeom>
        </p:spPr>
      </p:pic>
    </p:spTree>
    <p:extLst>
      <p:ext uri="{BB962C8B-B14F-4D97-AF65-F5344CB8AC3E}">
        <p14:creationId xmlns:p14="http://schemas.microsoft.com/office/powerpoint/2010/main" val="2208041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E101C-86DA-7255-F718-5333E7ECFBFE}"/>
              </a:ext>
            </a:extLst>
          </p:cNvPr>
          <p:cNvSpPr>
            <a:spLocks noGrp="1"/>
          </p:cNvSpPr>
          <p:nvPr>
            <p:ph type="title"/>
          </p:nvPr>
        </p:nvSpPr>
        <p:spPr/>
        <p:txBody>
          <a:bodyPr/>
          <a:lstStyle/>
          <a:p>
            <a:r>
              <a:rPr lang="en-US" dirty="0"/>
              <a:t>DBSCAN Clustering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2C52F8-1072-0F0F-EEEC-4237FF95F59F}"/>
                  </a:ext>
                </a:extLst>
              </p:cNvPr>
              <p:cNvSpPr>
                <a:spLocks noGrp="1"/>
              </p:cNvSpPr>
              <p:nvPr>
                <p:ph idx="1"/>
              </p:nvPr>
            </p:nvSpPr>
            <p:spPr>
              <a:xfrm>
                <a:off x="838201" y="1588655"/>
                <a:ext cx="6316226" cy="4588308"/>
              </a:xfrm>
            </p:spPr>
            <p:txBody>
              <a:bodyPr>
                <a:normAutofit lnSpcReduction="10000"/>
              </a:bodyPr>
              <a:lstStyle/>
              <a:p>
                <a:pPr marL="457200" indent="-457200">
                  <a:buFont typeface="+mj-lt"/>
                  <a:buAutoNum type="arabicPeriod"/>
                </a:pPr>
                <a:r>
                  <a:rPr lang="en-US" dirty="0"/>
                  <a:t>Count the number of points close to each point within a radius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a:t>
                </a:r>
              </a:p>
              <a:p>
                <a:pPr marL="457200" indent="-457200">
                  <a:buFont typeface="+mj-lt"/>
                  <a:buAutoNum type="arabicPeriod"/>
                </a:pPr>
                <a:r>
                  <a:rPr lang="en-US" dirty="0"/>
                  <a:t>Identify core points (points with at least </a:t>
                </a:r>
                <a14:m>
                  <m:oMath xmlns:m="http://schemas.openxmlformats.org/officeDocument/2006/math">
                    <m:r>
                      <a:rPr lang="en-US" b="0" i="1" smtClean="0">
                        <a:latin typeface="Cambria Math" panose="02040503050406030204" pitchFamily="18" charset="0"/>
                      </a:rPr>
                      <m:t>𝑚</m:t>
                    </m:r>
                  </m:oMath>
                </a14:m>
                <a:r>
                  <a:rPr lang="en-US" dirty="0"/>
                  <a:t> close neighbors).</a:t>
                </a:r>
              </a:p>
              <a:p>
                <a:pPr marL="457200" indent="-457200">
                  <a:buFont typeface="+mj-lt"/>
                  <a:buAutoNum type="arabicPeriod"/>
                </a:pPr>
                <a:r>
                  <a:rPr lang="en-US" dirty="0"/>
                  <a:t>Start with a core point and assign it to a cluster.</a:t>
                </a:r>
              </a:p>
              <a:p>
                <a:pPr marL="457200" indent="-457200">
                  <a:buFont typeface="+mj-lt"/>
                  <a:buAutoNum type="arabicPeriod"/>
                </a:pPr>
                <a:r>
                  <a:rPr lang="en-US" dirty="0"/>
                  <a:t>Expand the cluster by adding neighboring core points and </a:t>
                </a:r>
                <a:r>
                  <a:rPr lang="en-US"/>
                  <a:t>their neighbors.</a:t>
                </a:r>
                <a:endParaRPr lang="en-US" dirty="0"/>
              </a:p>
              <a:p>
                <a:pPr marL="457200" indent="-457200">
                  <a:buFont typeface="+mj-lt"/>
                  <a:buAutoNum type="arabicPeriod"/>
                </a:pPr>
                <a:r>
                  <a:rPr lang="en-US" dirty="0"/>
                  <a:t>Repeat until no more core points can be added to the cluster.</a:t>
                </a:r>
              </a:p>
              <a:p>
                <a:pPr marL="457200" indent="-457200">
                  <a:buFont typeface="+mj-lt"/>
                  <a:buAutoNum type="arabicPeriod"/>
                </a:pPr>
                <a:r>
                  <a:rPr lang="en-US" dirty="0"/>
                  <a:t>Assign remaining core points to new clusters or noise.</a:t>
                </a:r>
              </a:p>
            </p:txBody>
          </p:sp>
        </mc:Choice>
        <mc:Fallback xmlns="">
          <p:sp>
            <p:nvSpPr>
              <p:cNvPr id="3" name="Content Placeholder 2">
                <a:extLst>
                  <a:ext uri="{FF2B5EF4-FFF2-40B4-BE49-F238E27FC236}">
                    <a16:creationId xmlns:a16="http://schemas.microsoft.com/office/drawing/2014/main" id="{612C52F8-1072-0F0F-EEEC-4237FF95F59F}"/>
                  </a:ext>
                </a:extLst>
              </p:cNvPr>
              <p:cNvSpPr>
                <a:spLocks noGrp="1" noRot="1" noChangeAspect="1" noMove="1" noResize="1" noEditPoints="1" noAdjustHandles="1" noChangeArrowheads="1" noChangeShapeType="1" noTextEdit="1"/>
              </p:cNvSpPr>
              <p:nvPr>
                <p:ph idx="1"/>
              </p:nvPr>
            </p:nvSpPr>
            <p:spPr>
              <a:xfrm>
                <a:off x="838201" y="1588655"/>
                <a:ext cx="6316226" cy="4588308"/>
              </a:xfrm>
              <a:blipFill>
                <a:blip r:embed="rId3"/>
                <a:stretch>
                  <a:fillRect l="-1351" t="-2527" r="-1834"/>
                </a:stretch>
              </a:blipFill>
            </p:spPr>
            <p:txBody>
              <a:bodyPr/>
              <a:lstStyle/>
              <a:p>
                <a:r>
                  <a:rPr lang="en-US">
                    <a:noFill/>
                  </a:rPr>
                  <a:t> </a:t>
                </a:r>
              </a:p>
            </p:txBody>
          </p:sp>
        </mc:Fallback>
      </mc:AlternateContent>
      <p:pic>
        <p:nvPicPr>
          <p:cNvPr id="2050" name="Picture 2" descr="data points on a graph">
            <a:extLst>
              <a:ext uri="{FF2B5EF4-FFF2-40B4-BE49-F238E27FC236}">
                <a16:creationId xmlns:a16="http://schemas.microsoft.com/office/drawing/2014/main" id="{B660D304-B768-BD8A-5F3A-C0F7074CF1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427" y="2034959"/>
            <a:ext cx="4876800" cy="3695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lecting a cluster around one data point.">
            <a:extLst>
              <a:ext uri="{FF2B5EF4-FFF2-40B4-BE49-F238E27FC236}">
                <a16:creationId xmlns:a16="http://schemas.microsoft.com/office/drawing/2014/main" id="{6391E45F-7A42-0974-D25D-FC081D336E62}"/>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7344697" y="2256576"/>
            <a:ext cx="4686530" cy="35542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ur data point clustesr.">
            <a:extLst>
              <a:ext uri="{FF2B5EF4-FFF2-40B4-BE49-F238E27FC236}">
                <a16:creationId xmlns:a16="http://schemas.microsoft.com/office/drawing/2014/main" id="{6DC55D96-7985-66D9-E5A9-650A39BF8B92}"/>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7354529" y="2172622"/>
            <a:ext cx="4686530" cy="35678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dentifying four purple core points and one yellow outlier.">
            <a:extLst>
              <a:ext uri="{FF2B5EF4-FFF2-40B4-BE49-F238E27FC236}">
                <a16:creationId xmlns:a16="http://schemas.microsoft.com/office/drawing/2014/main" id="{26DBA02E-0945-9FDD-CFE5-D11E7CEFD624}"/>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7374193" y="2182454"/>
            <a:ext cx="4817808" cy="35147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ll core data points on a graph.">
            <a:extLst>
              <a:ext uri="{FF2B5EF4-FFF2-40B4-BE49-F238E27FC236}">
                <a16:creationId xmlns:a16="http://schemas.microsoft.com/office/drawing/2014/main" id="{F51C7852-B579-807F-E9A1-2CA2A94A0FA0}"/>
              </a:ext>
            </a:extLst>
          </p:cNvPr>
          <p:cNvPicPr>
            <a:picLocks noChangeAspect="1" noChangeArrowheads="1"/>
          </p:cNvPicPr>
          <p:nvPr/>
        </p:nvPicPr>
        <p:blipFill>
          <a:blip r:embed="rId8">
            <a:alphaModFix/>
            <a:extLst>
              <a:ext uri="{28A0092B-C50C-407E-A947-70E740481C1C}">
                <a14:useLocalDpi xmlns:a14="http://schemas.microsoft.com/office/drawing/2010/main" val="0"/>
              </a:ext>
            </a:extLst>
          </a:blip>
          <a:srcRect/>
          <a:stretch>
            <a:fillRect/>
          </a:stretch>
        </p:blipFill>
        <p:spPr bwMode="auto">
          <a:xfrm>
            <a:off x="7193757" y="1883705"/>
            <a:ext cx="4781934" cy="38469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All core data points on a graph.">
            <a:extLst>
              <a:ext uri="{FF2B5EF4-FFF2-40B4-BE49-F238E27FC236}">
                <a16:creationId xmlns:a16="http://schemas.microsoft.com/office/drawing/2014/main" id="{D055C3E7-63FD-2F62-F2B1-A90B8807EED9}"/>
              </a:ext>
            </a:extLst>
          </p:cNvPr>
          <p:cNvPicPr>
            <a:picLocks noChangeAspect="1" noChangeArrowheads="1"/>
          </p:cNvPicPr>
          <p:nvPr/>
        </p:nvPicPr>
        <p:blipFill rotWithShape="1">
          <a:blip r:embed="rId8">
            <a:alphaModFix/>
            <a:extLst>
              <a:ext uri="{28A0092B-C50C-407E-A947-70E740481C1C}">
                <a14:useLocalDpi xmlns:a14="http://schemas.microsoft.com/office/drawing/2010/main" val="0"/>
              </a:ext>
            </a:extLst>
          </a:blip>
          <a:srcRect l="79572" b="60873"/>
          <a:stretch/>
        </p:blipFill>
        <p:spPr bwMode="auto">
          <a:xfrm>
            <a:off x="11149781" y="1943472"/>
            <a:ext cx="976850" cy="150519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andomly selected core point in teal.">
            <a:extLst>
              <a:ext uri="{FF2B5EF4-FFF2-40B4-BE49-F238E27FC236}">
                <a16:creationId xmlns:a16="http://schemas.microsoft.com/office/drawing/2014/main" id="{12ADA49B-2331-71D6-507F-F86D551625F1}"/>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7193757" y="1873798"/>
            <a:ext cx="4781934" cy="3857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Randomly selected core point in teal.">
            <a:extLst>
              <a:ext uri="{FF2B5EF4-FFF2-40B4-BE49-F238E27FC236}">
                <a16:creationId xmlns:a16="http://schemas.microsoft.com/office/drawing/2014/main" id="{A8C5D01D-95C6-6A64-5492-175D3DE83982}"/>
              </a:ext>
            </a:extLst>
          </p:cNvPr>
          <p:cNvPicPr>
            <a:picLocks noChangeAspect="1" noChangeArrowheads="1"/>
          </p:cNvPicPr>
          <p:nvPr/>
        </p:nvPicPr>
        <p:blipFill rotWithShape="1">
          <a:blip r:embed="rId9">
            <a:alphaModFix/>
            <a:extLst>
              <a:ext uri="{28A0092B-C50C-407E-A947-70E740481C1C}">
                <a14:useLocalDpi xmlns:a14="http://schemas.microsoft.com/office/drawing/2010/main" val="0"/>
              </a:ext>
            </a:extLst>
          </a:blip>
          <a:srcRect l="79336" b="64572"/>
          <a:stretch/>
        </p:blipFill>
        <p:spPr bwMode="auto">
          <a:xfrm>
            <a:off x="11138491" y="1954614"/>
            <a:ext cx="988140" cy="1366692"/>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dditional core points in teal.">
            <a:extLst>
              <a:ext uri="{FF2B5EF4-FFF2-40B4-BE49-F238E27FC236}">
                <a16:creationId xmlns:a16="http://schemas.microsoft.com/office/drawing/2014/main" id="{5E1EEF9A-5976-29D4-0B28-B153B41D8225}"/>
              </a:ext>
            </a:extLst>
          </p:cNvPr>
          <p:cNvPicPr>
            <a:picLocks noChangeAspect="1" noChangeArrowheads="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7193758" y="1887819"/>
            <a:ext cx="4781934" cy="3857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Additional core points in teal.">
            <a:extLst>
              <a:ext uri="{FF2B5EF4-FFF2-40B4-BE49-F238E27FC236}">
                <a16:creationId xmlns:a16="http://schemas.microsoft.com/office/drawing/2014/main" id="{B981A1AF-9ABA-F326-ECD6-E9B8EACBE07D}"/>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l="83808" b="61960"/>
          <a:stretch/>
        </p:blipFill>
        <p:spPr bwMode="auto">
          <a:xfrm>
            <a:off x="11353798" y="1961563"/>
            <a:ext cx="774293" cy="146743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Core data points in teal and outliers in purple.">
            <a:extLst>
              <a:ext uri="{FF2B5EF4-FFF2-40B4-BE49-F238E27FC236}">
                <a16:creationId xmlns:a16="http://schemas.microsoft.com/office/drawing/2014/main" id="{6D4801E0-4CBA-7E23-7D14-C886C3DFBF70}"/>
              </a:ext>
            </a:extLst>
          </p:cNvPr>
          <p:cNvPicPr>
            <a:picLocks noChangeAspect="1" noChangeArrowheads="1"/>
          </p:cNvPicPr>
          <p:nvPr/>
        </p:nvPicPr>
        <p:blipFill>
          <a:blip r:embed="rId11">
            <a:alphaModFix/>
            <a:extLst>
              <a:ext uri="{28A0092B-C50C-407E-A947-70E740481C1C}">
                <a14:useLocalDpi xmlns:a14="http://schemas.microsoft.com/office/drawing/2010/main" val="0"/>
              </a:ext>
            </a:extLst>
          </a:blip>
          <a:srcRect/>
          <a:stretch>
            <a:fillRect/>
          </a:stretch>
        </p:blipFill>
        <p:spPr bwMode="auto">
          <a:xfrm>
            <a:off x="7177010" y="1897195"/>
            <a:ext cx="4808514" cy="3857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Core data points in teal and outliers in purple.">
            <a:extLst>
              <a:ext uri="{FF2B5EF4-FFF2-40B4-BE49-F238E27FC236}">
                <a16:creationId xmlns:a16="http://schemas.microsoft.com/office/drawing/2014/main" id="{D09BA9DD-FDF1-81D5-1CF4-2B5D18098B3C}"/>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l="79185" b="49116"/>
          <a:stretch/>
        </p:blipFill>
        <p:spPr bwMode="auto">
          <a:xfrm>
            <a:off x="11137030" y="1970940"/>
            <a:ext cx="1000893" cy="1962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dditional core points in yellow.">
            <a:extLst>
              <a:ext uri="{FF2B5EF4-FFF2-40B4-BE49-F238E27FC236}">
                <a16:creationId xmlns:a16="http://schemas.microsoft.com/office/drawing/2014/main" id="{D131976D-E1A2-B834-0665-F60C456594D4}"/>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7195111" y="1910685"/>
            <a:ext cx="4781934" cy="3857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dditional core points in yellow.">
            <a:extLst>
              <a:ext uri="{FF2B5EF4-FFF2-40B4-BE49-F238E27FC236}">
                <a16:creationId xmlns:a16="http://schemas.microsoft.com/office/drawing/2014/main" id="{41DE615B-7883-9728-154E-0A08F59D101E}"/>
              </a:ext>
            </a:extLst>
          </p:cNvPr>
          <p:cNvPicPr>
            <a:picLocks noChangeAspect="1" noChangeArrowheads="1"/>
          </p:cNvPicPr>
          <p:nvPr/>
        </p:nvPicPr>
        <p:blipFill rotWithShape="1">
          <a:blip r:embed="rId12">
            <a:alphaModFix/>
            <a:extLst>
              <a:ext uri="{28A0092B-C50C-407E-A947-70E740481C1C}">
                <a14:useLocalDpi xmlns:a14="http://schemas.microsoft.com/office/drawing/2010/main" val="0"/>
              </a:ext>
            </a:extLst>
          </a:blip>
          <a:srcRect l="83491" b="60398"/>
          <a:stretch/>
        </p:blipFill>
        <p:spPr bwMode="auto">
          <a:xfrm>
            <a:off x="11353797" y="1961564"/>
            <a:ext cx="789447" cy="152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75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6751F74D-84D3-FB34-7F2C-0F867FED847F}"/>
              </a:ext>
            </a:extLst>
          </p:cNvPr>
          <p:cNvPicPr>
            <a:picLocks noChangeAspect="1"/>
          </p:cNvPicPr>
          <p:nvPr/>
        </p:nvPicPr>
        <p:blipFill rotWithShape="1">
          <a:blip r:embed="rId3">
            <a:extLst>
              <a:ext uri="{28A0092B-C50C-407E-A947-70E740481C1C}">
                <a14:useLocalDpi xmlns:a14="http://schemas.microsoft.com/office/drawing/2010/main" val="0"/>
              </a:ext>
            </a:extLst>
          </a:blip>
          <a:srcRect r="18222" b="15417"/>
          <a:stretch/>
        </p:blipFill>
        <p:spPr>
          <a:xfrm>
            <a:off x="4842959" y="1523778"/>
            <a:ext cx="6855893" cy="4454236"/>
          </a:xfrm>
          <a:prstGeom prst="rect">
            <a:avLst/>
          </a:prstGeom>
        </p:spPr>
      </p:pic>
      <p:sp>
        <p:nvSpPr>
          <p:cNvPr id="2" name="Title 1">
            <a:extLst>
              <a:ext uri="{FF2B5EF4-FFF2-40B4-BE49-F238E27FC236}">
                <a16:creationId xmlns:a16="http://schemas.microsoft.com/office/drawing/2014/main" id="{B1E50BEE-0680-3FD6-ADD5-0E36F2F571DC}"/>
              </a:ext>
            </a:extLst>
          </p:cNvPr>
          <p:cNvSpPr>
            <a:spLocks noGrp="1"/>
          </p:cNvSpPr>
          <p:nvPr>
            <p:ph type="title"/>
          </p:nvPr>
        </p:nvSpPr>
        <p:spPr/>
        <p:txBody>
          <a:bodyPr/>
          <a:lstStyle/>
          <a:p>
            <a:r>
              <a:rPr lang="en-US" dirty="0"/>
              <a:t>DBSCAN Pros and Cons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E6EA50-E102-2191-E514-9382BAE929EA}"/>
                  </a:ext>
                </a:extLst>
              </p:cNvPr>
              <p:cNvSpPr>
                <a:spLocks noGrp="1"/>
              </p:cNvSpPr>
              <p:nvPr>
                <p:ph idx="1"/>
              </p:nvPr>
            </p:nvSpPr>
            <p:spPr>
              <a:xfrm>
                <a:off x="838200" y="1588655"/>
                <a:ext cx="5257800" cy="4588308"/>
              </a:xfrm>
            </p:spPr>
            <p:txBody>
              <a:bodyPr/>
              <a:lstStyle/>
              <a:p>
                <a:r>
                  <a:rPr lang="en-US" dirty="0"/>
                  <a:t>Pros</a:t>
                </a:r>
              </a:p>
              <a:p>
                <a:pPr lvl="1"/>
                <a:r>
                  <a:rPr lang="en-US" dirty="0"/>
                  <a:t>Does not require specifying the number of clusters.</a:t>
                </a:r>
              </a:p>
              <a:p>
                <a:pPr lvl="1"/>
                <a:r>
                  <a:rPr lang="en-US" dirty="0"/>
                  <a:t>Capable of identifying clusters of any shape (incl. non-convex).</a:t>
                </a:r>
              </a:p>
              <a:p>
                <a:pPr lvl="1"/>
                <a:r>
                  <a:rPr lang="en-US" dirty="0"/>
                  <a:t>Effectively handles noise and outliers.</a:t>
                </a:r>
              </a:p>
              <a:p>
                <a:pPr marL="457200" lvl="1" indent="0">
                  <a:buNone/>
                </a:pPr>
                <a:endParaRPr lang="en-US" dirty="0"/>
              </a:p>
              <a:p>
                <a:r>
                  <a:rPr lang="en-US" dirty="0"/>
                  <a:t>Cons</a:t>
                </a:r>
              </a:p>
              <a:p>
                <a:pPr lvl="1"/>
                <a:r>
                  <a:rPr lang="en-US" dirty="0"/>
                  <a:t>Affected by choice of </a:t>
                </a:r>
                <a14:m>
                  <m:oMath xmlns:m="http://schemas.openxmlformats.org/officeDocument/2006/math">
                    <m:r>
                      <a:rPr lang="en-US" b="0" i="1" smtClean="0">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𝜀</m:t>
                    </m:r>
                  </m:oMath>
                </a14:m>
                <a:r>
                  <a:rPr lang="en-US" dirty="0"/>
                  <a:t>.</a:t>
                </a:r>
              </a:p>
              <a:p>
                <a:pPr lvl="1"/>
                <a:r>
                  <a:rPr lang="en-US" dirty="0"/>
                  <a:t>Limited by the curse of dimensionality.</a:t>
                </a:r>
              </a:p>
              <a:p>
                <a:pPr lvl="1"/>
                <a:endParaRPr lang="en-US" dirty="0"/>
              </a:p>
            </p:txBody>
          </p:sp>
        </mc:Choice>
        <mc:Fallback xmlns="">
          <p:sp>
            <p:nvSpPr>
              <p:cNvPr id="3" name="Content Placeholder 2">
                <a:extLst>
                  <a:ext uri="{FF2B5EF4-FFF2-40B4-BE49-F238E27FC236}">
                    <a16:creationId xmlns:a16="http://schemas.microsoft.com/office/drawing/2014/main" id="{7EE6EA50-E102-2191-E514-9382BAE929EA}"/>
                  </a:ext>
                </a:extLst>
              </p:cNvPr>
              <p:cNvSpPr>
                <a:spLocks noGrp="1" noRot="1" noChangeAspect="1" noMove="1" noResize="1" noEditPoints="1" noAdjustHandles="1" noChangeArrowheads="1" noChangeShapeType="1" noTextEdit="1"/>
              </p:cNvSpPr>
              <p:nvPr>
                <p:ph idx="1"/>
              </p:nvPr>
            </p:nvSpPr>
            <p:spPr>
              <a:xfrm>
                <a:off x="838200" y="1588655"/>
                <a:ext cx="5257800" cy="4588308"/>
              </a:xfrm>
              <a:blipFill>
                <a:blip r:embed="rId4"/>
                <a:stretch>
                  <a:fillRect l="-1624" t="-1729"/>
                </a:stretch>
              </a:blipFill>
            </p:spPr>
            <p:txBody>
              <a:bodyPr/>
              <a:lstStyle/>
              <a:p>
                <a:r>
                  <a:rPr lang="en-US">
                    <a:noFill/>
                  </a:rPr>
                  <a:t> </a:t>
                </a:r>
              </a:p>
            </p:txBody>
          </p:sp>
        </mc:Fallback>
      </mc:AlternateContent>
    </p:spTree>
    <p:extLst>
      <p:ext uri="{BB962C8B-B14F-4D97-AF65-F5344CB8AC3E}">
        <p14:creationId xmlns:p14="http://schemas.microsoft.com/office/powerpoint/2010/main" val="190075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4E9E930309F264A939E41E0E3166481" ma:contentTypeVersion="5" ma:contentTypeDescription="Create a new document." ma:contentTypeScope="" ma:versionID="147043d5e80151cf7f64bb6501bb97fa">
  <xsd:schema xmlns:xsd="http://www.w3.org/2001/XMLSchema" xmlns:xs="http://www.w3.org/2001/XMLSchema" xmlns:p="http://schemas.microsoft.com/office/2006/metadata/properties" xmlns:ns3="dacd2d18-6188-4b02-ba8d-b7263d8160bc" targetNamespace="http://schemas.microsoft.com/office/2006/metadata/properties" ma:root="true" ma:fieldsID="e375f385e7b33e93601ec6e96e9a6f14" ns3:_="">
    <xsd:import namespace="dacd2d18-6188-4b02-ba8d-b7263d8160b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cd2d18-6188-4b02-ba8d-b7263d8160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6B0329-E02B-4329-802E-F63C254B793B}">
  <ds:schemaRefs>
    <ds:schemaRef ds:uri="http://schemas.microsoft.com/office/2006/documentManagement/types"/>
    <ds:schemaRef ds:uri="http://purl.org/dc/dcmitype/"/>
    <ds:schemaRef ds:uri="http://purl.org/dc/term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dacd2d18-6188-4b02-ba8d-b7263d8160bc"/>
    <ds:schemaRef ds:uri="http://www.w3.org/XML/1998/namespace"/>
  </ds:schemaRefs>
</ds:datastoreItem>
</file>

<file path=customXml/itemProps2.xml><?xml version="1.0" encoding="utf-8"?>
<ds:datastoreItem xmlns:ds="http://schemas.openxmlformats.org/officeDocument/2006/customXml" ds:itemID="{35DE4354-A309-4D0D-8D8C-AD219EE43CDF}">
  <ds:schemaRefs>
    <ds:schemaRef ds:uri="http://schemas.microsoft.com/sharepoint/v3/contenttype/forms"/>
  </ds:schemaRefs>
</ds:datastoreItem>
</file>

<file path=customXml/itemProps3.xml><?xml version="1.0" encoding="utf-8"?>
<ds:datastoreItem xmlns:ds="http://schemas.openxmlformats.org/officeDocument/2006/customXml" ds:itemID="{6F3C1AF4-A4F6-46E4-8E2A-F1FD5CA73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cd2d18-6188-4b02-ba8d-b7263d8160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2834</TotalTime>
  <Words>2444</Words>
  <Application>Microsoft Office PowerPoint</Application>
  <PresentationFormat>Widescreen</PresentationFormat>
  <Paragraphs>175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Cambria Math</vt:lpstr>
      <vt:lpstr>Office Theme</vt:lpstr>
      <vt:lpstr>Introduction to Unsupervised Clustering</vt:lpstr>
      <vt:lpstr>Unsupervised Learning</vt:lpstr>
      <vt:lpstr>Data as High-Dimensional Vectors</vt:lpstr>
      <vt:lpstr>Data as High-Dimensional Vectors (cont.)</vt:lpstr>
      <vt:lpstr>Measures of Similarity</vt:lpstr>
      <vt:lpstr>k-means Clustering Algorithm</vt:lpstr>
      <vt:lpstr>k-means Clustering Pros and Cons</vt:lpstr>
      <vt:lpstr>DBSCAN Clustering Algorithm</vt:lpstr>
      <vt:lpstr>DBSCAN Pros and Cons</vt:lpstr>
      <vt:lpstr>Concepts for Spectral Clustering</vt:lpstr>
      <vt:lpstr>Concepts for Spectral Clustering</vt:lpstr>
      <vt:lpstr>Spectral Clustering Algorithm</vt:lpstr>
      <vt:lpstr>Spectral Clustering Pros and Cons</vt:lpstr>
      <vt:lpstr>Visual Comparison</vt:lpstr>
      <vt:lpstr>Visual Comparison (cont.)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Alyssa W</dc:creator>
  <cp:lastModifiedBy>Zhang, Alyssa W</cp:lastModifiedBy>
  <cp:revision>7</cp:revision>
  <dcterms:created xsi:type="dcterms:W3CDTF">2024-04-10T23:44:58Z</dcterms:created>
  <dcterms:modified xsi:type="dcterms:W3CDTF">2024-05-09T03:42:35Z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0x01010054E9E930309F264A939E41E0E3166481</vt:lpwstr>
  </property>
</Properties>
</file>